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8" r:id="rId4"/>
    <p:sldId id="261" r:id="rId5"/>
    <p:sldId id="263" r:id="rId6"/>
    <p:sldId id="257" r:id="rId7"/>
    <p:sldId id="259" r:id="rId8"/>
    <p:sldId id="262"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22" y="-4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EBED4F91-FA03-4ACC-A880-DEE998653758}" type="datetimeFigureOut">
              <a:rPr lang="en-US"/>
              <a:pPr>
                <a:defRPr/>
              </a:pPr>
              <a:t>7/7/2010</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E6B6DD1-0C3B-48E7-976C-CEA158E0E04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F497AED-F2A2-4053-9565-3B3CD15E0469}" type="datetimeFigureOut">
              <a:rPr lang="en-US"/>
              <a:pPr>
                <a:defRPr/>
              </a:pPr>
              <a:t>7/7/2010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506ED1A-973D-445D-AC4C-77F7F2FA70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826C839-A46E-434E-BA7A-571C1D4C6092}" type="datetimeFigureOut">
              <a:rPr lang="en-US"/>
              <a:pPr>
                <a:defRPr/>
              </a:pPr>
              <a:t>7/7/2010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9BA767E-9BB0-4600-A3D4-56FA4FF490A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6E3300E-FED2-4807-9B01-3ADAAB289E1D}" type="datetimeFigureOut">
              <a:rPr lang="en-US"/>
              <a:pPr>
                <a:defRPr/>
              </a:pPr>
              <a:t>7/7/2010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AD1E4F6-EBF0-4890-A7D8-093407B3B9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E59B06F-E582-4FB6-913F-31A657C1155F}" type="datetimeFigureOut">
              <a:rPr lang="en-US"/>
              <a:pPr>
                <a:defRPr/>
              </a:pPr>
              <a:t>7/7/2010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A3F654-CFB8-49A1-BB79-E126783B596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50CF303-E7D5-4F0E-99AC-127FD9D1A3E1}" type="datetimeFigureOut">
              <a:rPr lang="en-US"/>
              <a:pPr>
                <a:defRPr/>
              </a:pPr>
              <a:t>7/7/2010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B9C1828-D490-45F3-B269-4478CAB0000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B22793A-DF8F-4698-A754-4C91FA573997}" type="datetimeFigureOut">
              <a:rPr lang="en-US"/>
              <a:pPr>
                <a:defRPr/>
              </a:pPr>
              <a:t>7/7/2010</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6750F339-EA87-45E4-B2B3-0E49FC30E5A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8E11A59-76AA-4BE7-ABE5-D03D53564C83}" type="datetimeFigureOut">
              <a:rPr lang="en-US"/>
              <a:pPr>
                <a:defRPr/>
              </a:pPr>
              <a:t>7/7/2010</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8762EAF-4B6C-4CE4-A826-8ED147F9B1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EBBAB23-1043-4034-A8E8-755CFF891AA8}" type="datetimeFigureOut">
              <a:rPr lang="en-US"/>
              <a:pPr>
                <a:defRPr/>
              </a:pPr>
              <a:t>7/7/2010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6A556DE-6172-45A8-8D04-E6FFD98574F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C16A774-7958-425F-8FFC-FDAC08F66DA4}" type="datetimeFigureOut">
              <a:rPr lang="en-US"/>
              <a:pPr>
                <a:defRPr/>
              </a:pPr>
              <a:t>7/7/2010</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38D1026-7687-4638-AF61-9421F47711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9D1292A5-86E6-4685-A790-D8C7AABA86FE}" type="datetimeFigureOut">
              <a:rPr lang="en-US"/>
              <a:pPr>
                <a:defRPr/>
              </a:pPr>
              <a:t>7/7/2010</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0D1CFDB-EE5A-4915-8A3C-B320176A2B9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A14EAC0A-39D7-4C1E-9371-DD4868E799FE}" type="datetimeFigureOut">
              <a:rPr lang="en-US"/>
              <a:pPr>
                <a:defRPr/>
              </a:pPr>
              <a:t>7/7/2010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36FAE50-9C83-4246-8A50-414B7E6C9804}"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11" r:id="rId1"/>
    <p:sldLayoutId id="2147483703" r:id="rId2"/>
    <p:sldLayoutId id="2147483712" r:id="rId3"/>
    <p:sldLayoutId id="2147483704" r:id="rId4"/>
    <p:sldLayoutId id="2147483705" r:id="rId5"/>
    <p:sldLayoutId id="2147483706" r:id="rId6"/>
    <p:sldLayoutId id="2147483707" r:id="rId7"/>
    <p:sldLayoutId id="2147483708" r:id="rId8"/>
    <p:sldLayoutId id="2147483713" r:id="rId9"/>
    <p:sldLayoutId id="2147483709" r:id="rId10"/>
    <p:sldLayoutId id="2147483710"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facebook.com/photo.php?pid=118816&amp;id=11843507153468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upload.wikimedia.org/wikipedia/commons/5/52/Cyprus_Coat_of_Arms.sv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georgelawyer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	Cyprus-</a:t>
            </a:r>
            <a:r>
              <a:rPr lang="el-GR" dirty="0" smtClean="0"/>
              <a:t>Κύπρος</a:t>
            </a:r>
            <a:endParaRPr lang="en-US" dirty="0"/>
          </a:p>
        </p:txBody>
      </p:sp>
      <p:pic>
        <p:nvPicPr>
          <p:cNvPr id="5123" name="Picture 5" descr="http://sphotos.ak.fbcdn.net/hphotos-ak-snc4/hs113.snc4/36028_118461898198666_118435071534682_118813_2049024_n.jpg">
            <a:hlinkClick r:id="rId2"/>
          </p:cNvPr>
          <p:cNvPicPr>
            <a:picLocks noChangeAspect="1" noChangeArrowheads="1"/>
          </p:cNvPicPr>
          <p:nvPr/>
        </p:nvPicPr>
        <p:blipFill>
          <a:blip r:embed="rId3" cstate="print"/>
          <a:srcRect/>
          <a:stretch>
            <a:fillRect/>
          </a:stretch>
        </p:blipFill>
        <p:spPr bwMode="auto">
          <a:xfrm>
            <a:off x="4267200" y="3429000"/>
            <a:ext cx="3751263" cy="25146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www.dcl.info.waseda.ac.jp/~fujinami/pictures/sac2004/cyprus_map.gif"/>
          <p:cNvPicPr>
            <a:picLocks noGrp="1" noChangeAspect="1" noChangeArrowheads="1"/>
          </p:cNvPicPr>
          <p:nvPr>
            <p:ph idx="1"/>
          </p:nvPr>
        </p:nvPicPr>
        <p:blipFill>
          <a:blip r:embed="rId2" cstate="print"/>
          <a:srcRect/>
          <a:stretch>
            <a:fillRect/>
          </a:stretch>
        </p:blipFill>
        <p:spPr>
          <a:xfrm>
            <a:off x="0" y="0"/>
            <a:ext cx="9144000" cy="6896100"/>
          </a:xfrm>
          <a:noFill/>
        </p:spPr>
      </p:pic>
      <p:sp>
        <p:nvSpPr>
          <p:cNvPr id="5" name="Down Arrow 4"/>
          <p:cNvSpPr/>
          <p:nvPr/>
        </p:nvSpPr>
        <p:spPr>
          <a:xfrm>
            <a:off x="4267200" y="2133600"/>
            <a:ext cx="3048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ight Arrow 6"/>
          <p:cNvSpPr/>
          <p:nvPr/>
        </p:nvSpPr>
        <p:spPr>
          <a:xfrm>
            <a:off x="4876800" y="1676400"/>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Down Arrow 7"/>
          <p:cNvSpPr/>
          <p:nvPr/>
        </p:nvSpPr>
        <p:spPr>
          <a:xfrm flipV="1">
            <a:off x="4343400" y="9906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ight Arrow 8"/>
          <p:cNvSpPr/>
          <p:nvPr/>
        </p:nvSpPr>
        <p:spPr>
          <a:xfrm rot="10800000">
            <a:off x="3438525" y="1616075"/>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bi_flag_cyprus.png"/>
          <p:cNvPicPr>
            <a:picLocks noChangeAspect="1"/>
          </p:cNvPicPr>
          <p:nvPr/>
        </p:nvPicPr>
        <p:blipFill>
          <a:blip r:embed="rId2" cstate="print"/>
          <a:srcRect l="1493" t="2236" r="1476" b="3835"/>
          <a:stretch>
            <a:fillRect/>
          </a:stretch>
        </p:blipFill>
        <p:spPr>
          <a:xfrm>
            <a:off x="228600" y="1295400"/>
            <a:ext cx="3798651" cy="2514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Content Placeholder 2"/>
          <p:cNvSpPr>
            <a:spLocks noGrp="1"/>
          </p:cNvSpPr>
          <p:nvPr>
            <p:ph idx="1"/>
          </p:nvPr>
        </p:nvSpPr>
        <p:spPr>
          <a:xfrm>
            <a:off x="4343400" y="914400"/>
            <a:ext cx="4800600" cy="1905000"/>
          </a:xfrm>
        </p:spPr>
        <p:txBody>
          <a:bodyPr>
            <a:normAutofit fontScale="85000" lnSpcReduction="20000"/>
          </a:bodyPr>
          <a:lstStyle/>
          <a:p>
            <a:pPr marL="269875" indent="-269875" eaLnBrk="1" fontAlgn="auto" hangingPunct="1">
              <a:spcAft>
                <a:spcPts val="0"/>
              </a:spcAft>
              <a:buClr>
                <a:schemeClr val="accent3"/>
              </a:buClr>
              <a:buFont typeface="Wingdings" pitchFamily="2" charset="2"/>
              <a:buChar char="Ø"/>
              <a:defRPr/>
            </a:pPr>
            <a:r>
              <a:rPr lang="en-US" dirty="0" smtClean="0"/>
              <a:t>Cyprus’ flag is the only flag in the world that shows the map of the country.</a:t>
            </a:r>
          </a:p>
          <a:p>
            <a:pPr marL="0" indent="0" eaLnBrk="1" fontAlgn="auto" hangingPunct="1">
              <a:spcAft>
                <a:spcPts val="0"/>
              </a:spcAft>
              <a:buClr>
                <a:schemeClr val="accent3"/>
              </a:buClr>
              <a:buFont typeface="Wingdings 2"/>
              <a:buNone/>
              <a:defRPr/>
            </a:pPr>
            <a:r>
              <a:rPr lang="en-US" dirty="0" smtClean="0"/>
              <a:t/>
            </a:r>
            <a:br>
              <a:rPr lang="en-US" dirty="0" smtClean="0"/>
            </a:br>
            <a:r>
              <a:rPr lang="en-US" dirty="0" smtClean="0"/>
              <a:t/>
            </a:r>
            <a:br>
              <a:rPr lang="en-US" dirty="0" smtClean="0"/>
            </a:br>
            <a:endParaRPr lang="en-US" dirty="0"/>
          </a:p>
        </p:txBody>
      </p:sp>
      <p:cxnSp>
        <p:nvCxnSpPr>
          <p:cNvPr id="9" name="Straight Arrow Connector 8"/>
          <p:cNvCxnSpPr/>
          <p:nvPr/>
        </p:nvCxnSpPr>
        <p:spPr>
          <a:xfrm>
            <a:off x="3810000" y="2743200"/>
            <a:ext cx="7620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Content Placeholder 2"/>
          <p:cNvSpPr txBox="1">
            <a:spLocks/>
          </p:cNvSpPr>
          <p:nvPr/>
        </p:nvSpPr>
        <p:spPr>
          <a:xfrm>
            <a:off x="4495800" y="3581400"/>
            <a:ext cx="4800600" cy="1905000"/>
          </a:xfrm>
          <a:prstGeom prst="rect">
            <a:avLst/>
          </a:prstGeom>
        </p:spPr>
        <p:txBody>
          <a:bodyPr>
            <a:normAutofit fontScale="92500" lnSpcReduction="20000"/>
          </a:bodyPr>
          <a:lstStyle/>
          <a:p>
            <a:pPr marL="269875" indent="-269875" fontAlgn="auto">
              <a:spcBef>
                <a:spcPct val="20000"/>
              </a:spcBef>
              <a:spcAft>
                <a:spcPts val="0"/>
              </a:spcAft>
              <a:buClr>
                <a:schemeClr val="accent3"/>
              </a:buClr>
              <a:buSzPct val="95000"/>
              <a:buFont typeface="Wingdings" pitchFamily="2" charset="2"/>
              <a:buChar char="Ø"/>
              <a:defRPr/>
            </a:pPr>
            <a:r>
              <a:rPr lang="en-US" sz="2000" dirty="0">
                <a:latin typeface="+mn-lt"/>
                <a:cs typeface="+mn-cs"/>
              </a:rPr>
              <a:t>The two olive branches and the white color  symbolize peace.</a:t>
            </a:r>
          </a:p>
          <a:p>
            <a:pPr marL="269875" indent="-269875" fontAlgn="auto">
              <a:spcBef>
                <a:spcPct val="20000"/>
              </a:spcBef>
              <a:spcAft>
                <a:spcPts val="0"/>
              </a:spcAft>
              <a:buClr>
                <a:schemeClr val="accent3"/>
              </a:buClr>
              <a:buSzPct val="95000"/>
              <a:buFont typeface="Wingdings" pitchFamily="2" charset="2"/>
              <a:buChar char="Ø"/>
              <a:defRPr/>
            </a:pPr>
            <a:endParaRPr lang="en-US" sz="2600" dirty="0">
              <a:latin typeface="+mn-lt"/>
              <a:cs typeface="+mn-cs"/>
            </a:endParaRPr>
          </a:p>
          <a:p>
            <a:pPr fontAlgn="auto">
              <a:spcBef>
                <a:spcPct val="20000"/>
              </a:spcBef>
              <a:spcAft>
                <a:spcPts val="0"/>
              </a:spcAft>
              <a:buClr>
                <a:schemeClr val="accent3"/>
              </a:buClr>
              <a:buSzPct val="95000"/>
              <a:buFont typeface="Wingdings 2"/>
              <a:buNone/>
              <a:defRPr/>
            </a:pPr>
            <a:r>
              <a:rPr lang="en-US" sz="2600" dirty="0">
                <a:latin typeface="+mn-lt"/>
                <a:cs typeface="+mn-cs"/>
              </a:rPr>
              <a:t/>
            </a:r>
            <a:br>
              <a:rPr lang="en-US" sz="2600" dirty="0">
                <a:latin typeface="+mn-lt"/>
                <a:cs typeface="+mn-cs"/>
              </a:rPr>
            </a:br>
            <a:r>
              <a:rPr lang="en-US" sz="2600" dirty="0">
                <a:latin typeface="+mn-lt"/>
                <a:cs typeface="+mn-cs"/>
              </a:rPr>
              <a:t/>
            </a:r>
            <a:br>
              <a:rPr lang="en-US" sz="2600" dirty="0">
                <a:latin typeface="+mn-lt"/>
                <a:cs typeface="+mn-cs"/>
              </a:rPr>
            </a:br>
            <a:endParaRPr lang="en-US" sz="2600" dirty="0">
              <a:latin typeface="+mn-lt"/>
              <a:cs typeface="+mn-cs"/>
            </a:endParaRPr>
          </a:p>
        </p:txBody>
      </p:sp>
      <p:cxnSp>
        <p:nvCxnSpPr>
          <p:cNvPr id="12" name="Straight Arrow Connector 11"/>
          <p:cNvCxnSpPr/>
          <p:nvPr/>
        </p:nvCxnSpPr>
        <p:spPr>
          <a:xfrm>
            <a:off x="2439988" y="3352800"/>
            <a:ext cx="2055812"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438400" y="2286000"/>
            <a:ext cx="2362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Content Placeholder 2"/>
          <p:cNvSpPr txBox="1">
            <a:spLocks/>
          </p:cNvSpPr>
          <p:nvPr/>
        </p:nvSpPr>
        <p:spPr>
          <a:xfrm>
            <a:off x="4953000" y="1905000"/>
            <a:ext cx="4191000" cy="2362200"/>
          </a:xfrm>
          <a:prstGeom prst="rect">
            <a:avLst/>
          </a:prstGeom>
        </p:spPr>
        <p:txBody>
          <a:bodyPr>
            <a:normAutofit fontScale="70000" lnSpcReduction="20000"/>
          </a:bodyPr>
          <a:lstStyle/>
          <a:p>
            <a:pPr fontAlgn="auto">
              <a:spcBef>
                <a:spcPts val="0"/>
              </a:spcBef>
              <a:spcAft>
                <a:spcPts val="0"/>
              </a:spcAft>
              <a:buClr>
                <a:schemeClr val="accent3"/>
              </a:buClr>
              <a:buFont typeface="Wingdings" pitchFamily="2" charset="2"/>
              <a:buChar char="Ø"/>
              <a:defRPr/>
            </a:pPr>
            <a:r>
              <a:rPr lang="en-US" sz="2900" dirty="0">
                <a:latin typeface="+mn-lt"/>
                <a:cs typeface="+mn-cs"/>
              </a:rPr>
              <a:t> The map on the flag is a copper-orange color, symbolizing the large deposits of copper ore on the island, from which it have received its name.</a:t>
            </a:r>
          </a:p>
          <a:p>
            <a:pPr marL="269875" indent="-269875" fontAlgn="auto">
              <a:spcBef>
                <a:spcPct val="20000"/>
              </a:spcBef>
              <a:spcAft>
                <a:spcPts val="0"/>
              </a:spcAft>
              <a:buClr>
                <a:schemeClr val="accent3"/>
              </a:buClr>
              <a:buSzPct val="95000"/>
              <a:buFont typeface="Wingdings" pitchFamily="2" charset="2"/>
              <a:buChar char="Ø"/>
              <a:defRPr/>
            </a:pPr>
            <a:endParaRPr lang="en-US" sz="2600" dirty="0">
              <a:latin typeface="+mn-lt"/>
              <a:cs typeface="+mn-cs"/>
            </a:endParaRPr>
          </a:p>
          <a:p>
            <a:pPr fontAlgn="auto">
              <a:spcBef>
                <a:spcPct val="20000"/>
              </a:spcBef>
              <a:spcAft>
                <a:spcPts val="0"/>
              </a:spcAft>
              <a:buClr>
                <a:schemeClr val="accent3"/>
              </a:buClr>
              <a:buSzPct val="95000"/>
              <a:buFont typeface="Wingdings 2"/>
              <a:buNone/>
              <a:defRPr/>
            </a:pPr>
            <a:r>
              <a:rPr lang="en-US" sz="2600" dirty="0">
                <a:latin typeface="+mn-lt"/>
                <a:cs typeface="+mn-cs"/>
              </a:rPr>
              <a:t/>
            </a:r>
            <a:br>
              <a:rPr lang="en-US" sz="2600" dirty="0">
                <a:latin typeface="+mn-lt"/>
                <a:cs typeface="+mn-cs"/>
              </a:rPr>
            </a:br>
            <a:r>
              <a:rPr lang="en-US" sz="2600" dirty="0">
                <a:latin typeface="+mn-lt"/>
                <a:cs typeface="+mn-cs"/>
              </a:rPr>
              <a:t/>
            </a:r>
            <a:br>
              <a:rPr lang="en-US" sz="2600" dirty="0">
                <a:latin typeface="+mn-lt"/>
                <a:cs typeface="+mn-cs"/>
              </a:rPr>
            </a:br>
            <a:endParaRPr lang="en-US" sz="2600" dirty="0">
              <a:latin typeface="+mn-lt"/>
              <a:cs typeface="+mn-cs"/>
            </a:endParaRPr>
          </a:p>
        </p:txBody>
      </p:sp>
      <p:sp>
        <p:nvSpPr>
          <p:cNvPr id="18" name="Content Placeholder 2"/>
          <p:cNvSpPr txBox="1">
            <a:spLocks/>
          </p:cNvSpPr>
          <p:nvPr/>
        </p:nvSpPr>
        <p:spPr>
          <a:xfrm>
            <a:off x="0" y="4343400"/>
            <a:ext cx="9144000" cy="3048000"/>
          </a:xfrm>
          <a:prstGeom prst="rect">
            <a:avLst/>
          </a:prstGeom>
        </p:spPr>
        <p:txBody>
          <a:bodyPr>
            <a:normAutofit fontScale="85000" lnSpcReduction="20000"/>
          </a:bodyPr>
          <a:lstStyle/>
          <a:p>
            <a:pPr marL="360363" indent="-360363" fontAlgn="auto">
              <a:spcBef>
                <a:spcPts val="0"/>
              </a:spcBef>
              <a:spcAft>
                <a:spcPts val="0"/>
              </a:spcAft>
              <a:buClr>
                <a:schemeClr val="accent3"/>
              </a:buClr>
              <a:buFont typeface="Wingdings" pitchFamily="2" charset="2"/>
              <a:buChar char="Ø"/>
              <a:defRPr/>
            </a:pPr>
            <a:r>
              <a:rPr lang="en-US" sz="2600" dirty="0">
                <a:latin typeface="+mn-lt"/>
                <a:cs typeface="+mn-cs"/>
              </a:rPr>
              <a:t>The blue and red color were forbidden because the blue color refers to Greece and the red to Turkey.</a:t>
            </a:r>
          </a:p>
          <a:p>
            <a:pPr marL="360363" indent="-360363" fontAlgn="auto">
              <a:spcBef>
                <a:spcPts val="0"/>
              </a:spcBef>
              <a:spcAft>
                <a:spcPts val="0"/>
              </a:spcAft>
              <a:buClr>
                <a:schemeClr val="accent3"/>
              </a:buClr>
              <a:buFont typeface="Wingdings" pitchFamily="2" charset="2"/>
              <a:buChar char="Ø"/>
              <a:defRPr/>
            </a:pPr>
            <a:endParaRPr lang="en-US" sz="2600" dirty="0">
              <a:latin typeface="+mn-lt"/>
              <a:cs typeface="+mn-cs"/>
            </a:endParaRPr>
          </a:p>
          <a:p>
            <a:pPr marL="360363" indent="-360363" fontAlgn="auto">
              <a:spcBef>
                <a:spcPts val="0"/>
              </a:spcBef>
              <a:spcAft>
                <a:spcPts val="0"/>
              </a:spcAft>
              <a:buClr>
                <a:schemeClr val="accent3"/>
              </a:buClr>
              <a:buFont typeface="Wingdings" pitchFamily="2" charset="2"/>
              <a:buChar char="Ø"/>
              <a:defRPr/>
            </a:pPr>
            <a:r>
              <a:rPr lang="en-US" sz="2000" dirty="0">
                <a:latin typeface="+mn-lt"/>
                <a:cs typeface="+mn-cs"/>
              </a:rPr>
              <a:t>According to the Constitution of Cyprus, the Greek national anthem is used in the presence of the Greek Cypriot president (or other Greek Cypriot), and the Turkish national anthem is used in the presence of the Turkish Cypriot vice-president. Cyprus stopped using the Turkish national anthem, however, when Turkish Cypriots broke away from the Government in 1963. Hymn to Liberty was also the Greek Royal Anthem (since 1864).</a:t>
            </a:r>
          </a:p>
          <a:p>
            <a:pPr marL="360363" indent="-360363" fontAlgn="auto">
              <a:spcBef>
                <a:spcPts val="0"/>
              </a:spcBef>
              <a:spcAft>
                <a:spcPts val="0"/>
              </a:spcAft>
              <a:buClr>
                <a:schemeClr val="accent3"/>
              </a:buClr>
              <a:buFont typeface="Wingdings" pitchFamily="2" charset="2"/>
              <a:buChar char="Ø"/>
              <a:defRPr/>
            </a:pPr>
            <a:endParaRPr lang="en-US" sz="2600" dirty="0">
              <a:latin typeface="+mn-lt"/>
              <a:cs typeface="+mn-cs"/>
            </a:endParaRPr>
          </a:p>
          <a:p>
            <a:pPr marL="360363" indent="-360363" fontAlgn="auto">
              <a:spcBef>
                <a:spcPts val="0"/>
              </a:spcBef>
              <a:spcAft>
                <a:spcPts val="0"/>
              </a:spcAft>
              <a:buClr>
                <a:schemeClr val="accent3"/>
              </a:buClr>
              <a:buFont typeface="Wingdings" pitchFamily="2" charset="2"/>
              <a:buChar char="Ø"/>
              <a:defRPr/>
            </a:pPr>
            <a:r>
              <a:rPr lang="en-US" sz="2600" dirty="0">
                <a:latin typeface="+mn-lt"/>
                <a:cs typeface="+mn-cs"/>
              </a:rPr>
              <a:t>The formal languages are Greek and Turkish.</a:t>
            </a:r>
            <a:br>
              <a:rPr lang="en-US" sz="2600" dirty="0">
                <a:latin typeface="+mn-lt"/>
                <a:cs typeface="+mn-cs"/>
              </a:rPr>
            </a:br>
            <a:r>
              <a:rPr lang="en-US" sz="2600" dirty="0">
                <a:latin typeface="+mn-lt"/>
                <a:cs typeface="+mn-cs"/>
              </a:rPr>
              <a:t/>
            </a:r>
            <a:br>
              <a:rPr lang="en-US" sz="2600" dirty="0">
                <a:latin typeface="+mn-lt"/>
                <a:cs typeface="+mn-cs"/>
              </a:rPr>
            </a:br>
            <a:endParaRPr lang="en-US" sz="2600" dirty="0">
              <a:latin typeface="+mn-lt"/>
              <a:cs typeface="+mn-cs"/>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par>
                                <p:cTn id="8" presetID="3" presetClass="entr" presetSubtype="1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par>
                                <p:cTn id="16" presetID="3" presetClass="entr" presetSubtype="1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blinds(horizontal)">
                                      <p:cBhvr>
                                        <p:cTn id="18" dur="500"/>
                                        <p:tgtEl>
                                          <p:spTgt spid="9"/>
                                        </p:tgtEl>
                                      </p:cBhvr>
                                    </p:animEffect>
                                  </p:childTnLst>
                                </p:cTn>
                              </p:par>
                              <p:par>
                                <p:cTn id="19" presetID="3" presetClass="entr" presetSubtype="1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linds(horizontal)">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linds(horizontal)">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57200" y="914400"/>
            <a:ext cx="8229600" cy="5410200"/>
          </a:xfrm>
        </p:spPr>
        <p:txBody>
          <a:bodyPr/>
          <a:lstStyle/>
          <a:p>
            <a:pPr eaLnBrk="1" hangingPunct="1">
              <a:buFont typeface="Wingdings 2" pitchFamily="18" charset="2"/>
              <a:buNone/>
            </a:pPr>
            <a:endParaRPr lang="en-US" smtClean="0"/>
          </a:p>
          <a:p>
            <a:pPr eaLnBrk="1" hangingPunct="1">
              <a:buFont typeface="Wingdings 2" pitchFamily="18" charset="2"/>
              <a:buNone/>
            </a:pPr>
            <a:endParaRPr lang="en-US" smtClean="0"/>
          </a:p>
          <a:p>
            <a:pPr eaLnBrk="1" hangingPunct="1">
              <a:buFont typeface="Wingdings 2" pitchFamily="18" charset="2"/>
              <a:buNone/>
            </a:pPr>
            <a:endParaRPr lang="en-US" smtClean="0"/>
          </a:p>
          <a:p>
            <a:pPr eaLnBrk="1" hangingPunct="1">
              <a:buFont typeface="Wingdings 2" pitchFamily="18" charset="2"/>
              <a:buNone/>
            </a:pPr>
            <a:endParaRPr lang="en-US" smtClean="0"/>
          </a:p>
          <a:p>
            <a:pPr eaLnBrk="1" hangingPunct="1">
              <a:buFont typeface="Wingdings 2" pitchFamily="18" charset="2"/>
              <a:buNone/>
            </a:pPr>
            <a:endParaRPr lang="en-US" smtClean="0"/>
          </a:p>
          <a:p>
            <a:pPr eaLnBrk="1" hangingPunct="1">
              <a:buFont typeface="Wingdings 2" pitchFamily="18" charset="2"/>
              <a:buNone/>
            </a:pPr>
            <a:endParaRPr lang="en-US" smtClean="0"/>
          </a:p>
          <a:p>
            <a:pPr eaLnBrk="1" hangingPunct="1">
              <a:buFont typeface="Wingdings" pitchFamily="2" charset="2"/>
              <a:buChar char="Ø"/>
            </a:pPr>
            <a:r>
              <a:rPr lang="el-GR" smtClean="0"/>
              <a:t>Τ</a:t>
            </a:r>
            <a:r>
              <a:rPr lang="en-US" smtClean="0"/>
              <a:t>he </a:t>
            </a:r>
            <a:r>
              <a:rPr lang="en-US" b="1" smtClean="0"/>
              <a:t>coat of arms of Cyprus</a:t>
            </a:r>
            <a:r>
              <a:rPr lang="en-US" smtClean="0"/>
              <a:t> depicts a dove carrying an olive branch (a well-known symbol of peace) over “1960”, the year of Cypriot independence from British rule. The background is a copper-yellow color; this symbolizes the large deposits of copper in Cyprus</a:t>
            </a:r>
            <a:r>
              <a:rPr lang="el-GR" smtClean="0"/>
              <a:t>.</a:t>
            </a:r>
            <a:endParaRPr lang="en-US" smtClean="0"/>
          </a:p>
          <a:p>
            <a:pPr eaLnBrk="1" hangingPunct="1">
              <a:buFont typeface="Wingdings 2" pitchFamily="18" charset="2"/>
              <a:buNone/>
            </a:pPr>
            <a:endParaRPr lang="en-US" smtClean="0"/>
          </a:p>
        </p:txBody>
      </p:sp>
      <p:pic>
        <p:nvPicPr>
          <p:cNvPr id="8195" name="Picture 2" descr="File:Cyprus Coat of Arms.svg">
            <a:hlinkClick r:id="rId2"/>
          </p:cNvPr>
          <p:cNvPicPr>
            <a:picLocks noChangeAspect="1" noChangeArrowheads="1"/>
          </p:cNvPicPr>
          <p:nvPr/>
        </p:nvPicPr>
        <p:blipFill>
          <a:blip r:embed="rId3" cstate="print"/>
          <a:srcRect/>
          <a:stretch>
            <a:fillRect/>
          </a:stretch>
        </p:blipFill>
        <p:spPr bwMode="auto">
          <a:xfrm>
            <a:off x="3124200" y="1066800"/>
            <a:ext cx="2667000" cy="2330450"/>
          </a:xfrm>
          <a:prstGeom prst="rect">
            <a:avLst/>
          </a:prstGeom>
          <a:noFill/>
          <a:ln w="9525">
            <a:noFill/>
            <a:miter lim="800000"/>
            <a:headEnd/>
            <a:tailEnd/>
          </a:ln>
        </p:spPr>
      </p:pic>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457200" y="990600"/>
            <a:ext cx="8229600" cy="5334000"/>
          </a:xfrm>
        </p:spPr>
        <p:txBody>
          <a:bodyPr/>
          <a:lstStyle/>
          <a:p>
            <a:pPr>
              <a:buFont typeface="Wingdings 2" pitchFamily="18" charset="2"/>
              <a:buNone/>
            </a:pPr>
            <a:r>
              <a:rPr lang="en-US" smtClean="0"/>
              <a:t>    Cyprus is divided to 6 districts. Each one has the main town one of the 6 cities: Nicosia, Limassol, Famagusta, Larnaca, Paphos and Keryneia. Each district has 34 municipalities (10 of them are occupied)  and many small villages. </a:t>
            </a:r>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endParaRPr lang="en-US" smtClean="0"/>
          </a:p>
          <a:p>
            <a:pPr>
              <a:buFont typeface="Wingdings 2" pitchFamily="18" charset="2"/>
              <a:buNone/>
            </a:pPr>
            <a:r>
              <a:rPr lang="en-US" smtClean="0"/>
              <a:t>	But all the decisions are made by the governement. </a:t>
            </a:r>
          </a:p>
          <a:p>
            <a:pPr>
              <a:buFont typeface="Wingdings 2" pitchFamily="18" charset="2"/>
              <a:buNone/>
            </a:pPr>
            <a:endParaRPr lang="en-US" smtClean="0"/>
          </a:p>
        </p:txBody>
      </p:sp>
      <p:pic>
        <p:nvPicPr>
          <p:cNvPr id="9219" name="Picture 2" descr="C:\Users\user\Desktop\Lithuania\Cyprus-Genika\CyprusMAP\370px-Cyprus_districts.jpg"/>
          <p:cNvPicPr>
            <a:picLocks noChangeAspect="1" noChangeArrowheads="1"/>
          </p:cNvPicPr>
          <p:nvPr/>
        </p:nvPicPr>
        <p:blipFill>
          <a:blip r:embed="rId2" cstate="print"/>
          <a:srcRect/>
          <a:stretch>
            <a:fillRect/>
          </a:stretch>
        </p:blipFill>
        <p:spPr bwMode="auto">
          <a:xfrm>
            <a:off x="2409825" y="3124200"/>
            <a:ext cx="4143375" cy="2530475"/>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None/>
              <a:defRPr/>
            </a:pPr>
            <a:r>
              <a:rPr lang="en-US" dirty="0" smtClean="0"/>
              <a:t>     </a:t>
            </a:r>
          </a:p>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None/>
              <a:defRPr/>
            </a:pPr>
            <a:endParaRPr lang="en-US" dirty="0" smtClean="0"/>
          </a:p>
          <a:p>
            <a:pPr marL="274320" indent="-274320" eaLnBrk="1" fontAlgn="auto" hangingPunct="1">
              <a:spcAft>
                <a:spcPts val="0"/>
              </a:spcAft>
              <a:buClr>
                <a:schemeClr val="accent3"/>
              </a:buClr>
              <a:buFont typeface="Wingdings 2"/>
              <a:buNone/>
              <a:defRPr/>
            </a:pPr>
            <a:r>
              <a:rPr lang="en-US" dirty="0" smtClean="0"/>
              <a:t>     Cyprus gained its independency in 1960, after 82 years of British rule and is a politically stable democracy with a system of government based on that of other Western Democracies where human rights, political pluralism and private property are safeguarded. Cyprus acceded to the European Union on the 1st of May 2004 and </a:t>
            </a:r>
            <a:r>
              <a:rPr lang="en-US" dirty="0" err="1" smtClean="0"/>
              <a:t>Eurozone</a:t>
            </a:r>
            <a:r>
              <a:rPr lang="en-US" dirty="0" smtClean="0"/>
              <a:t> at 1</a:t>
            </a:r>
            <a:r>
              <a:rPr lang="en-US" baseline="30000" dirty="0" smtClean="0"/>
              <a:t>st</a:t>
            </a:r>
            <a:r>
              <a:rPr lang="en-US" dirty="0" smtClean="0"/>
              <a:t> of January 2008.</a:t>
            </a:r>
          </a:p>
          <a:p>
            <a:pPr marL="274320" indent="-274320" eaLnBrk="1" fontAlgn="auto" hangingPunct="1">
              <a:spcAft>
                <a:spcPts val="0"/>
              </a:spcAft>
              <a:buClr>
                <a:schemeClr val="accent3"/>
              </a:buClr>
              <a:buFont typeface="Wingdings 2"/>
              <a:buNone/>
              <a:defRPr/>
            </a:pPr>
            <a:endParaRPr lang="en-US" dirty="0" smtClean="0">
              <a:hlinkClick r:id="rId2"/>
            </a:endParaRPr>
          </a:p>
          <a:p>
            <a:pPr marL="274320" indent="-274320" eaLnBrk="1" fontAlgn="auto" hangingPunct="1">
              <a:spcAft>
                <a:spcPts val="0"/>
              </a:spcAft>
              <a:buClr>
                <a:schemeClr val="accent3"/>
              </a:buClr>
              <a:buFont typeface="Wingdings" pitchFamily="2" charset="2"/>
              <a:buChar char="Ø"/>
              <a:defRPr/>
            </a:pPr>
            <a:r>
              <a:rPr lang="en-US" b="1" dirty="0" smtClean="0"/>
              <a:t>Head of State</a:t>
            </a:r>
            <a:r>
              <a:rPr lang="en-US" dirty="0" smtClean="0"/>
              <a:t/>
            </a:r>
            <a:br>
              <a:rPr lang="en-US" dirty="0" smtClean="0"/>
            </a:br>
            <a:r>
              <a:rPr lang="en-US" dirty="0" smtClean="0"/>
              <a:t/>
            </a:r>
            <a:br>
              <a:rPr lang="en-US" dirty="0" smtClean="0"/>
            </a:br>
            <a:r>
              <a:rPr lang="en-US" dirty="0" smtClean="0"/>
              <a:t>Under the Constitution of 1960 the Head of State is the (Greek-Cypriot) President who is elected to office by absolute majority (of Greek -Cypriots votes) and, failing that, by simple majority in a second vote, in a universal and secret ballot every five years with provision for re-election. Cyprus has a multiparty system of democracy based on proportional representation.  Also  in the constitution of 1960 there is a Turkish-Cypriot vice-president who elected by the Turkish-Cypriots, but  Turkish Cypriots broke away from the Government in 1963 TK until today.</a:t>
            </a:r>
            <a:br>
              <a:rPr lang="en-US" dirty="0" smtClean="0"/>
            </a:br>
            <a:endParaRPr lang="en-US" dirty="0" smtClean="0"/>
          </a:p>
          <a:p>
            <a:pPr marL="274320" indent="-274320" eaLnBrk="1" fontAlgn="auto" hangingPunct="1">
              <a:spcAft>
                <a:spcPts val="0"/>
              </a:spcAft>
              <a:buClr>
                <a:schemeClr val="accent3"/>
              </a:buClr>
              <a:buFont typeface="Wingdings" pitchFamily="2" charset="2"/>
              <a:buChar char="Ø"/>
              <a:defRPr/>
            </a:pPr>
            <a:r>
              <a:rPr lang="en-US" b="1" dirty="0" smtClean="0"/>
              <a:t>Executive Body</a:t>
            </a:r>
            <a:r>
              <a:rPr lang="en-US" dirty="0" smtClean="0"/>
              <a:t/>
            </a:r>
            <a:br>
              <a:rPr lang="en-US" dirty="0" smtClean="0"/>
            </a:br>
            <a:r>
              <a:rPr lang="en-US" dirty="0" smtClean="0"/>
              <a:t/>
            </a:r>
            <a:br>
              <a:rPr lang="en-US" dirty="0" smtClean="0"/>
            </a:br>
            <a:r>
              <a:rPr lang="en-US" dirty="0" smtClean="0"/>
              <a:t>Headed by and appointed by the President, the executive body of Cyprus is the Council of Ministers , whose members are responsible for the administration of the eleven ministries and the initiation of  legislation.</a:t>
            </a:r>
            <a:br>
              <a:rPr lang="en-US" dirty="0" smtClean="0"/>
            </a:br>
            <a:r>
              <a:rPr lang="en-US" dirty="0" smtClean="0"/>
              <a:t/>
            </a:r>
            <a:br>
              <a:rPr lang="en-US" dirty="0" smtClean="0"/>
            </a:br>
            <a:endParaRPr lang="en-US" dirty="0"/>
          </a:p>
        </p:txBody>
      </p:sp>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86800" cy="6172200"/>
          </a:xfrm>
        </p:spPr>
        <p:txBody>
          <a:bodyPr>
            <a:normAutofit fontScale="92500" lnSpcReduction="10000"/>
          </a:bodyPr>
          <a:lstStyle/>
          <a:p>
            <a:pPr marL="274320" indent="-274320" eaLnBrk="1" fontAlgn="auto" hangingPunct="1">
              <a:spcAft>
                <a:spcPts val="0"/>
              </a:spcAft>
              <a:buClr>
                <a:schemeClr val="accent3"/>
              </a:buClr>
              <a:buFont typeface="Wingdings 2"/>
              <a:buNone/>
              <a:defRPr/>
            </a:pPr>
            <a:endParaRPr lang="en-US" b="1" dirty="0" smtClean="0"/>
          </a:p>
          <a:p>
            <a:pPr marL="274320" indent="-274320" eaLnBrk="1" fontAlgn="auto" hangingPunct="1">
              <a:spcAft>
                <a:spcPts val="0"/>
              </a:spcAft>
              <a:buClr>
                <a:schemeClr val="accent3"/>
              </a:buClr>
              <a:buFont typeface="Wingdings 2"/>
              <a:buChar char=""/>
              <a:defRPr/>
            </a:pPr>
            <a:r>
              <a:rPr lang="en-US" b="1" dirty="0" smtClean="0"/>
              <a:t>Legislative Body</a:t>
            </a:r>
            <a:r>
              <a:rPr lang="en-US" dirty="0" smtClean="0"/>
              <a:t/>
            </a:r>
            <a:br>
              <a:rPr lang="en-US" dirty="0" smtClean="0"/>
            </a:br>
            <a:r>
              <a:rPr lang="en-US" dirty="0" smtClean="0"/>
              <a:t/>
            </a:r>
            <a:br>
              <a:rPr lang="en-US" dirty="0" smtClean="0"/>
            </a:br>
            <a:r>
              <a:rPr lang="en-US" dirty="0" smtClean="0"/>
              <a:t>The House of Representatives is the legislative body of Cypriot government whose members are elected to office every five years by a system of proportional representation with candidates from the various existing political parties and social groups. (56 Greek-Cypriots and 24  Turkish -Cypriots).</a:t>
            </a:r>
            <a:br>
              <a:rPr lang="en-US" dirty="0" smtClean="0"/>
            </a:br>
            <a:r>
              <a:rPr lang="en-US" dirty="0" smtClean="0"/>
              <a:t/>
            </a:r>
            <a:br>
              <a:rPr lang="en-US" dirty="0" smtClean="0"/>
            </a:br>
            <a:endParaRPr lang="en-US" dirty="0" smtClean="0"/>
          </a:p>
          <a:p>
            <a:pPr marL="274320" indent="-274320" eaLnBrk="1" fontAlgn="auto" hangingPunct="1">
              <a:spcAft>
                <a:spcPts val="0"/>
              </a:spcAft>
              <a:buClr>
                <a:schemeClr val="accent3"/>
              </a:buClr>
              <a:buFont typeface="Wingdings 2"/>
              <a:buChar char=""/>
              <a:defRPr/>
            </a:pPr>
            <a:r>
              <a:rPr lang="en-US" b="1" dirty="0" smtClean="0"/>
              <a:t>Judiciary</a:t>
            </a:r>
            <a:r>
              <a:rPr lang="en-US" dirty="0" smtClean="0"/>
              <a:t/>
            </a:r>
            <a:br>
              <a:rPr lang="en-US" dirty="0" smtClean="0"/>
            </a:br>
            <a:r>
              <a:rPr lang="en-US" dirty="0" smtClean="0"/>
              <a:t/>
            </a:r>
            <a:br>
              <a:rPr lang="en-US" dirty="0" smtClean="0"/>
            </a:br>
            <a:r>
              <a:rPr lang="en-US" dirty="0" smtClean="0"/>
              <a:t>The judiciary of Cyprus, which is independent from the other bodies of government, is modeled on the British system consisting of the Supreme Court, the Assize Courts and the District Courts.</a:t>
            </a:r>
            <a:br>
              <a:rPr lang="en-US" dirty="0" smtClean="0"/>
            </a:br>
            <a:r>
              <a:rPr lang="en-US" dirty="0" smtClean="0"/>
              <a:t/>
            </a:r>
            <a:br>
              <a:rPr lang="en-US" dirty="0" smtClean="0"/>
            </a:br>
            <a:endParaRPr lang="en-US" dirty="0"/>
          </a:p>
        </p:txBody>
      </p:sp>
    </p:spTree>
  </p:cSld>
  <p:clrMapOvr>
    <a:masterClrMapping/>
  </p:clrMapOvr>
  <p:transition>
    <p:comb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p:txBody>
          <a:bodyPr/>
          <a:lstStyle/>
          <a:p>
            <a:pPr eaLnBrk="1" hangingPunct="1">
              <a:buFont typeface="Wingdings 2" pitchFamily="18" charset="2"/>
              <a:buNone/>
            </a:pPr>
            <a:r>
              <a:rPr lang="en-US" b="1" smtClean="0"/>
              <a:t>Visit our facebook page to learn more about Cyprus!</a:t>
            </a:r>
          </a:p>
          <a:p>
            <a:pPr algn="ctr" eaLnBrk="1" hangingPunct="1">
              <a:buFont typeface="Wingdings 2" pitchFamily="18" charset="2"/>
              <a:buNone/>
            </a:pPr>
            <a:endParaRPr lang="en-US" b="1" smtClean="0"/>
          </a:p>
          <a:p>
            <a:pPr algn="ctr" eaLnBrk="1" hangingPunct="1">
              <a:buFont typeface="Wingdings 2" pitchFamily="18" charset="2"/>
              <a:buNone/>
            </a:pPr>
            <a:endParaRPr lang="en-US" b="1" smtClean="0"/>
          </a:p>
          <a:p>
            <a:pPr algn="ctr" eaLnBrk="1" hangingPunct="1">
              <a:buFont typeface="Wingdings 2" pitchFamily="18" charset="2"/>
              <a:buNone/>
            </a:pPr>
            <a:r>
              <a:rPr lang="en-US" b="1" smtClean="0"/>
              <a:t>“Cyprus. The island of beauty, love and culture”</a:t>
            </a:r>
          </a:p>
          <a:p>
            <a:pPr eaLnBrk="1" hangingPunct="1"/>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97</TotalTime>
  <Words>356</Words>
  <Application>Microsoft Office PowerPoint</Application>
  <PresentationFormat>On-screen Show (4:3)</PresentationFormat>
  <Paragraphs>44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Constantia</vt:lpstr>
      <vt:lpstr>Wingdings 2</vt:lpstr>
      <vt:lpstr>Wingdings</vt:lpstr>
      <vt:lpstr>Flow</vt:lpstr>
      <vt:lpstr> Cyprus-Κύπρος</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@ndrullit@</dc:creator>
  <cp:lastModifiedBy>user</cp:lastModifiedBy>
  <cp:revision>29</cp:revision>
  <dcterms:created xsi:type="dcterms:W3CDTF">2006-08-16T00:00:00Z</dcterms:created>
  <dcterms:modified xsi:type="dcterms:W3CDTF">2010-07-07T08:28:53Z</dcterms:modified>
</cp:coreProperties>
</file>