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2" r:id="rId6"/>
    <p:sldId id="260" r:id="rId7"/>
    <p:sldId id="263" r:id="rId8"/>
    <p:sldId id="261" r:id="rId9"/>
    <p:sldId id="266" r:id="rId10"/>
    <p:sldId id="267" r:id="rId11"/>
    <p:sldId id="264" r:id="rId12"/>
    <p:sldId id="291" r:id="rId13"/>
    <p:sldId id="305" r:id="rId14"/>
    <p:sldId id="271" r:id="rId15"/>
    <p:sldId id="269" r:id="rId16"/>
    <p:sldId id="268" r:id="rId17"/>
    <p:sldId id="297" r:id="rId18"/>
    <p:sldId id="298" r:id="rId19"/>
    <p:sldId id="300" r:id="rId20"/>
    <p:sldId id="299" r:id="rId21"/>
    <p:sldId id="272" r:id="rId22"/>
    <p:sldId id="301" r:id="rId23"/>
    <p:sldId id="302" r:id="rId24"/>
    <p:sldId id="270" r:id="rId25"/>
    <p:sldId id="279" r:id="rId26"/>
    <p:sldId id="303" r:id="rId27"/>
    <p:sldId id="304" r:id="rId28"/>
    <p:sldId id="262" r:id="rId29"/>
    <p:sldId id="306" r:id="rId30"/>
    <p:sldId id="273" r:id="rId31"/>
    <p:sldId id="275" r:id="rId32"/>
    <p:sldId id="284" r:id="rId33"/>
    <p:sldId id="281" r:id="rId34"/>
    <p:sldId id="282" r:id="rId35"/>
    <p:sldId id="283" r:id="rId36"/>
    <p:sldId id="308" r:id="rId37"/>
    <p:sldId id="309" r:id="rId38"/>
    <p:sldId id="310" r:id="rId39"/>
    <p:sldId id="276" r:id="rId40"/>
    <p:sldId id="293" r:id="rId41"/>
    <p:sldId id="295" r:id="rId42"/>
    <p:sldId id="296" r:id="rId43"/>
    <p:sldId id="294" r:id="rId44"/>
    <p:sldId id="277" r:id="rId45"/>
    <p:sldId id="285" r:id="rId46"/>
    <p:sldId id="286" r:id="rId47"/>
    <p:sldId id="280" r:id="rId48"/>
    <p:sldId id="290" r:id="rId49"/>
    <p:sldId id="289" r:id="rId50"/>
    <p:sldId id="287" r:id="rId51"/>
    <p:sldId id="288" r:id="rId52"/>
    <p:sldId id="278" r:id="rId53"/>
    <p:sldId id="307" r:id="rId54"/>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4" autoAdjust="0"/>
  </p:normalViewPr>
  <p:slideViewPr>
    <p:cSldViewPr>
      <p:cViewPr varScale="1">
        <p:scale>
          <a:sx n="70" d="100"/>
          <a:sy n="70" d="100"/>
        </p:scale>
        <p:origin x="-5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14D9CD9A-8520-4097-8A1E-3F79325D30D3}" type="datetimeFigureOut">
              <a:rPr lang="da-DK" smtClean="0"/>
              <a:pPr/>
              <a:t>14-07-2010</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diasnummer 5"/>
          <p:cNvSpPr>
            <a:spLocks noGrp="1"/>
          </p:cNvSpPr>
          <p:nvPr>
            <p:ph type="sldNum" sz="quarter" idx="12"/>
          </p:nvPr>
        </p:nvSpPr>
        <p:spPr/>
        <p:txBody>
          <a:bodyPr/>
          <a:lstStyle/>
          <a:p>
            <a:fld id="{61BE7165-A9B8-419D-87E3-8CC1BD3093D2}" type="slidenum">
              <a:rPr lang="da-DK" smtClean="0"/>
              <a:pPr/>
              <a:t>‹#›</a:t>
            </a:fld>
            <a:endParaRPr lang="da-DK"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4D9CD9A-8520-4097-8A1E-3F79325D30D3}" type="datetimeFigureOut">
              <a:rPr lang="da-DK" smtClean="0"/>
              <a:pPr/>
              <a:t>14-07-2010</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diasnummer 5"/>
          <p:cNvSpPr>
            <a:spLocks noGrp="1"/>
          </p:cNvSpPr>
          <p:nvPr>
            <p:ph type="sldNum" sz="quarter" idx="12"/>
          </p:nvPr>
        </p:nvSpPr>
        <p:spPr/>
        <p:txBody>
          <a:bodyPr/>
          <a:lstStyle/>
          <a:p>
            <a:fld id="{61BE7165-A9B8-419D-87E3-8CC1BD3093D2}" type="slidenum">
              <a:rPr lang="da-DK" smtClean="0"/>
              <a:pPr/>
              <a:t>‹#›</a:t>
            </a:fld>
            <a:endParaRPr lang="da-DK"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4D9CD9A-8520-4097-8A1E-3F79325D30D3}" type="datetimeFigureOut">
              <a:rPr lang="da-DK" smtClean="0"/>
              <a:pPr/>
              <a:t>14-07-2010</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diasnummer 5"/>
          <p:cNvSpPr>
            <a:spLocks noGrp="1"/>
          </p:cNvSpPr>
          <p:nvPr>
            <p:ph type="sldNum" sz="quarter" idx="12"/>
          </p:nvPr>
        </p:nvSpPr>
        <p:spPr/>
        <p:txBody>
          <a:bodyPr/>
          <a:lstStyle/>
          <a:p>
            <a:fld id="{61BE7165-A9B8-419D-87E3-8CC1BD3093D2}" type="slidenum">
              <a:rPr lang="da-DK" smtClean="0"/>
              <a:pPr/>
              <a:t>‹#›</a:t>
            </a:fld>
            <a:endParaRPr lang="da-DK"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4D9CD9A-8520-4097-8A1E-3F79325D30D3}" type="datetimeFigureOut">
              <a:rPr lang="da-DK" smtClean="0"/>
              <a:pPr/>
              <a:t>14-07-2010</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diasnummer 5"/>
          <p:cNvSpPr>
            <a:spLocks noGrp="1"/>
          </p:cNvSpPr>
          <p:nvPr>
            <p:ph type="sldNum" sz="quarter" idx="12"/>
          </p:nvPr>
        </p:nvSpPr>
        <p:spPr/>
        <p:txBody>
          <a:bodyPr/>
          <a:lstStyle/>
          <a:p>
            <a:fld id="{61BE7165-A9B8-419D-87E3-8CC1BD3093D2}" type="slidenum">
              <a:rPr lang="da-DK" smtClean="0"/>
              <a:pPr/>
              <a:t>‹#›</a:t>
            </a:fld>
            <a:endParaRPr lang="da-DK"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14D9CD9A-8520-4097-8A1E-3F79325D30D3}" type="datetimeFigureOut">
              <a:rPr lang="da-DK" smtClean="0"/>
              <a:pPr/>
              <a:t>14-07-2010</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diasnummer 5"/>
          <p:cNvSpPr>
            <a:spLocks noGrp="1"/>
          </p:cNvSpPr>
          <p:nvPr>
            <p:ph type="sldNum" sz="quarter" idx="12"/>
          </p:nvPr>
        </p:nvSpPr>
        <p:spPr/>
        <p:txBody>
          <a:bodyPr/>
          <a:lstStyle/>
          <a:p>
            <a:fld id="{61BE7165-A9B8-419D-87E3-8CC1BD3093D2}" type="slidenum">
              <a:rPr lang="da-DK" smtClean="0"/>
              <a:pPr/>
              <a:t>‹#›</a:t>
            </a:fld>
            <a:endParaRPr lang="da-DK"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14D9CD9A-8520-4097-8A1E-3F79325D30D3}" type="datetimeFigureOut">
              <a:rPr lang="da-DK" smtClean="0"/>
              <a:pPr/>
              <a:t>14-07-2010</a:t>
            </a:fld>
            <a:endParaRPr lang="da-DK" dirty="0"/>
          </a:p>
        </p:txBody>
      </p:sp>
      <p:sp>
        <p:nvSpPr>
          <p:cNvPr id="6" name="Pladsholder til sidefod 5"/>
          <p:cNvSpPr>
            <a:spLocks noGrp="1"/>
          </p:cNvSpPr>
          <p:nvPr>
            <p:ph type="ftr" sz="quarter" idx="11"/>
          </p:nvPr>
        </p:nvSpPr>
        <p:spPr/>
        <p:txBody>
          <a:bodyPr/>
          <a:lstStyle/>
          <a:p>
            <a:endParaRPr lang="da-DK" dirty="0"/>
          </a:p>
        </p:txBody>
      </p:sp>
      <p:sp>
        <p:nvSpPr>
          <p:cNvPr id="7" name="Pladsholder til diasnummer 6"/>
          <p:cNvSpPr>
            <a:spLocks noGrp="1"/>
          </p:cNvSpPr>
          <p:nvPr>
            <p:ph type="sldNum" sz="quarter" idx="12"/>
          </p:nvPr>
        </p:nvSpPr>
        <p:spPr/>
        <p:txBody>
          <a:bodyPr/>
          <a:lstStyle/>
          <a:p>
            <a:fld id="{61BE7165-A9B8-419D-87E3-8CC1BD3093D2}" type="slidenum">
              <a:rPr lang="da-DK" smtClean="0"/>
              <a:pPr/>
              <a:t>‹#›</a:t>
            </a:fld>
            <a:endParaRPr lang="da-DK"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14D9CD9A-8520-4097-8A1E-3F79325D30D3}" type="datetimeFigureOut">
              <a:rPr lang="da-DK" smtClean="0"/>
              <a:pPr/>
              <a:t>14-07-2010</a:t>
            </a:fld>
            <a:endParaRPr lang="da-DK" dirty="0"/>
          </a:p>
        </p:txBody>
      </p:sp>
      <p:sp>
        <p:nvSpPr>
          <p:cNvPr id="8" name="Pladsholder til sidefod 7"/>
          <p:cNvSpPr>
            <a:spLocks noGrp="1"/>
          </p:cNvSpPr>
          <p:nvPr>
            <p:ph type="ftr" sz="quarter" idx="11"/>
          </p:nvPr>
        </p:nvSpPr>
        <p:spPr/>
        <p:txBody>
          <a:bodyPr/>
          <a:lstStyle/>
          <a:p>
            <a:endParaRPr lang="da-DK" dirty="0"/>
          </a:p>
        </p:txBody>
      </p:sp>
      <p:sp>
        <p:nvSpPr>
          <p:cNvPr id="9" name="Pladsholder til diasnummer 8"/>
          <p:cNvSpPr>
            <a:spLocks noGrp="1"/>
          </p:cNvSpPr>
          <p:nvPr>
            <p:ph type="sldNum" sz="quarter" idx="12"/>
          </p:nvPr>
        </p:nvSpPr>
        <p:spPr/>
        <p:txBody>
          <a:bodyPr/>
          <a:lstStyle/>
          <a:p>
            <a:fld id="{61BE7165-A9B8-419D-87E3-8CC1BD3093D2}" type="slidenum">
              <a:rPr lang="da-DK" smtClean="0"/>
              <a:pPr/>
              <a:t>‹#›</a:t>
            </a:fld>
            <a:endParaRPr lang="da-DK"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14D9CD9A-8520-4097-8A1E-3F79325D30D3}" type="datetimeFigureOut">
              <a:rPr lang="da-DK" smtClean="0"/>
              <a:pPr/>
              <a:t>14-07-2010</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61BE7165-A9B8-419D-87E3-8CC1BD3093D2}" type="slidenum">
              <a:rPr lang="da-DK" smtClean="0"/>
              <a:pPr/>
              <a:t>‹#›</a:t>
            </a:fld>
            <a:endParaRPr lang="da-DK"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14D9CD9A-8520-4097-8A1E-3F79325D30D3}" type="datetimeFigureOut">
              <a:rPr lang="da-DK" smtClean="0"/>
              <a:pPr/>
              <a:t>14-07-2010</a:t>
            </a:fld>
            <a:endParaRPr lang="da-DK" dirty="0"/>
          </a:p>
        </p:txBody>
      </p:sp>
      <p:sp>
        <p:nvSpPr>
          <p:cNvPr id="3" name="Pladsholder til sidefod 2"/>
          <p:cNvSpPr>
            <a:spLocks noGrp="1"/>
          </p:cNvSpPr>
          <p:nvPr>
            <p:ph type="ftr" sz="quarter" idx="11"/>
          </p:nvPr>
        </p:nvSpPr>
        <p:spPr/>
        <p:txBody>
          <a:bodyPr/>
          <a:lstStyle/>
          <a:p>
            <a:endParaRPr lang="da-DK" dirty="0"/>
          </a:p>
        </p:txBody>
      </p:sp>
      <p:sp>
        <p:nvSpPr>
          <p:cNvPr id="4" name="Pladsholder til diasnummer 3"/>
          <p:cNvSpPr>
            <a:spLocks noGrp="1"/>
          </p:cNvSpPr>
          <p:nvPr>
            <p:ph type="sldNum" sz="quarter" idx="12"/>
          </p:nvPr>
        </p:nvSpPr>
        <p:spPr/>
        <p:txBody>
          <a:bodyPr/>
          <a:lstStyle/>
          <a:p>
            <a:fld id="{61BE7165-A9B8-419D-87E3-8CC1BD3093D2}" type="slidenum">
              <a:rPr lang="da-DK" smtClean="0"/>
              <a:pPr/>
              <a:t>‹#›</a:t>
            </a:fld>
            <a:endParaRPr lang="da-DK"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14D9CD9A-8520-4097-8A1E-3F79325D30D3}" type="datetimeFigureOut">
              <a:rPr lang="da-DK" smtClean="0"/>
              <a:pPr/>
              <a:t>14-07-2010</a:t>
            </a:fld>
            <a:endParaRPr lang="da-DK" dirty="0"/>
          </a:p>
        </p:txBody>
      </p:sp>
      <p:sp>
        <p:nvSpPr>
          <p:cNvPr id="6" name="Pladsholder til sidefod 5"/>
          <p:cNvSpPr>
            <a:spLocks noGrp="1"/>
          </p:cNvSpPr>
          <p:nvPr>
            <p:ph type="ftr" sz="quarter" idx="11"/>
          </p:nvPr>
        </p:nvSpPr>
        <p:spPr/>
        <p:txBody>
          <a:bodyPr/>
          <a:lstStyle/>
          <a:p>
            <a:endParaRPr lang="da-DK" dirty="0"/>
          </a:p>
        </p:txBody>
      </p:sp>
      <p:sp>
        <p:nvSpPr>
          <p:cNvPr id="7" name="Pladsholder til diasnummer 6"/>
          <p:cNvSpPr>
            <a:spLocks noGrp="1"/>
          </p:cNvSpPr>
          <p:nvPr>
            <p:ph type="sldNum" sz="quarter" idx="12"/>
          </p:nvPr>
        </p:nvSpPr>
        <p:spPr/>
        <p:txBody>
          <a:bodyPr/>
          <a:lstStyle/>
          <a:p>
            <a:fld id="{61BE7165-A9B8-419D-87E3-8CC1BD3093D2}" type="slidenum">
              <a:rPr lang="da-DK" smtClean="0"/>
              <a:pPr/>
              <a:t>‹#›</a:t>
            </a:fld>
            <a:endParaRPr lang="da-DK"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dirty="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14D9CD9A-8520-4097-8A1E-3F79325D30D3}" type="datetimeFigureOut">
              <a:rPr lang="da-DK" smtClean="0"/>
              <a:pPr/>
              <a:t>14-07-2010</a:t>
            </a:fld>
            <a:endParaRPr lang="da-DK" dirty="0"/>
          </a:p>
        </p:txBody>
      </p:sp>
      <p:sp>
        <p:nvSpPr>
          <p:cNvPr id="6" name="Pladsholder til sidefod 5"/>
          <p:cNvSpPr>
            <a:spLocks noGrp="1"/>
          </p:cNvSpPr>
          <p:nvPr>
            <p:ph type="ftr" sz="quarter" idx="11"/>
          </p:nvPr>
        </p:nvSpPr>
        <p:spPr/>
        <p:txBody>
          <a:bodyPr/>
          <a:lstStyle/>
          <a:p>
            <a:endParaRPr lang="da-DK" dirty="0"/>
          </a:p>
        </p:txBody>
      </p:sp>
      <p:sp>
        <p:nvSpPr>
          <p:cNvPr id="7" name="Pladsholder til diasnummer 6"/>
          <p:cNvSpPr>
            <a:spLocks noGrp="1"/>
          </p:cNvSpPr>
          <p:nvPr>
            <p:ph type="sldNum" sz="quarter" idx="12"/>
          </p:nvPr>
        </p:nvSpPr>
        <p:spPr/>
        <p:txBody>
          <a:bodyPr/>
          <a:lstStyle/>
          <a:p>
            <a:fld id="{61BE7165-A9B8-419D-87E3-8CC1BD3093D2}" type="slidenum">
              <a:rPr lang="da-DK" smtClean="0"/>
              <a:pPr/>
              <a:t>‹#›</a:t>
            </a:fld>
            <a:endParaRPr lang="da-DK"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9CD9A-8520-4097-8A1E-3F79325D30D3}" type="datetimeFigureOut">
              <a:rPr lang="da-DK" smtClean="0"/>
              <a:pPr/>
              <a:t>14-07-2010</a:t>
            </a:fld>
            <a:endParaRPr lang="da-DK" dirty="0"/>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dirty="0"/>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E7165-A9B8-419D-87E3-8CC1BD3093D2}" type="slidenum">
              <a:rPr lang="da-DK" smtClean="0"/>
              <a:pPr/>
              <a:t>‹#›</a:t>
            </a:fld>
            <a:endParaRPr lang="da-DK"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2907754"/>
          </a:xfrm>
        </p:spPr>
        <p:txBody>
          <a:bodyPr/>
          <a:lstStyle/>
          <a:p>
            <a:r>
              <a:rPr lang="en-GB" b="1" dirty="0" smtClean="0"/>
              <a:t>The </a:t>
            </a:r>
            <a:r>
              <a:rPr lang="en-GB" b="1" dirty="0"/>
              <a:t>Promises of Modernity – Perspectives on National and Transnational Modernity in an Age of </a:t>
            </a:r>
            <a:r>
              <a:rPr lang="en-GB" b="1" dirty="0" smtClean="0"/>
              <a:t>Globalization </a:t>
            </a:r>
            <a:endParaRPr lang="da-DK" dirty="0"/>
          </a:p>
        </p:txBody>
      </p:sp>
      <p:sp>
        <p:nvSpPr>
          <p:cNvPr id="3" name="Undertitel 2"/>
          <p:cNvSpPr>
            <a:spLocks noGrp="1"/>
          </p:cNvSpPr>
          <p:nvPr>
            <p:ph type="subTitle" idx="1"/>
          </p:nvPr>
        </p:nvSpPr>
        <p:spPr>
          <a:xfrm>
            <a:off x="1371600" y="3886200"/>
            <a:ext cx="6400800" cy="2423120"/>
          </a:xfrm>
        </p:spPr>
        <p:txBody>
          <a:bodyPr/>
          <a:lstStyle/>
          <a:p>
            <a:r>
              <a:rPr lang="en-GB" dirty="0" smtClean="0"/>
              <a:t>Hans Dorf</a:t>
            </a:r>
          </a:p>
          <a:p>
            <a:r>
              <a:rPr lang="en-GB" dirty="0" smtClean="0"/>
              <a:t>associate professor of educational sociology</a:t>
            </a:r>
          </a:p>
          <a:p>
            <a:r>
              <a:rPr lang="da-DK" dirty="0" smtClean="0"/>
              <a:t>DPU, Denmark</a:t>
            </a:r>
          </a:p>
          <a:p>
            <a:endParaRPr lang="da-DK"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229600" cy="1512168"/>
          </a:xfrm>
        </p:spPr>
        <p:txBody>
          <a:bodyPr>
            <a:noAutofit/>
          </a:bodyPr>
          <a:lstStyle/>
          <a:p>
            <a:pPr lvl="2" algn="ctr" rtl="0">
              <a:spcBef>
                <a:spcPct val="0"/>
              </a:spcBef>
            </a:pPr>
            <a:r>
              <a:rPr lang="en-GB" sz="4000" dirty="0" smtClean="0"/>
              <a:t>The Janus head of modernity – the unfulfilled promises as threats</a:t>
            </a:r>
            <a:r>
              <a:rPr lang="da-DK" sz="4000" dirty="0" smtClean="0"/>
              <a:t/>
            </a:r>
            <a:br>
              <a:rPr lang="da-DK" sz="4000" dirty="0" smtClean="0"/>
            </a:br>
            <a:endParaRPr lang="da-DK" sz="4000" dirty="0"/>
          </a:p>
        </p:txBody>
      </p:sp>
      <p:sp>
        <p:nvSpPr>
          <p:cNvPr id="3" name="Pladsholder til indhold 2"/>
          <p:cNvSpPr>
            <a:spLocks noGrp="1"/>
          </p:cNvSpPr>
          <p:nvPr>
            <p:ph idx="1"/>
          </p:nvPr>
        </p:nvSpPr>
        <p:spPr>
          <a:xfrm>
            <a:off x="457200" y="1988840"/>
            <a:ext cx="8229600" cy="4464496"/>
          </a:xfrm>
        </p:spPr>
        <p:txBody>
          <a:bodyPr>
            <a:normAutofit fontScale="92500" lnSpcReduction="10000"/>
          </a:bodyPr>
          <a:lstStyle/>
          <a:p>
            <a:r>
              <a:rPr lang="en-GB" dirty="0" smtClean="0"/>
              <a:t>The unequal social distribution of citizenship – within the framework of the nation state</a:t>
            </a:r>
          </a:p>
          <a:p>
            <a:r>
              <a:rPr lang="en-GB" dirty="0" smtClean="0"/>
              <a:t>The unequal social distribution of citizenship – transcending the national perspective</a:t>
            </a:r>
          </a:p>
          <a:p>
            <a:r>
              <a:rPr lang="en-GB" dirty="0" smtClean="0"/>
              <a:t>Social and geographical mobility as sources of unrest – new communities and new modes of “disenchantment”</a:t>
            </a:r>
          </a:p>
          <a:p>
            <a:r>
              <a:rPr lang="en-GB" dirty="0" smtClean="0"/>
              <a:t>The “war against terror”</a:t>
            </a:r>
          </a:p>
          <a:p>
            <a:r>
              <a:rPr lang="en-GB" dirty="0" smtClean="0"/>
              <a:t>A new world order?</a:t>
            </a:r>
          </a:p>
          <a:p>
            <a:endParaRPr lang="en-GB" dirty="0" smtClean="0"/>
          </a:p>
          <a:p>
            <a:endParaRPr lang="en-GB" dirty="0" smtClean="0"/>
          </a:p>
          <a:p>
            <a:endParaRPr lang="en-GB" dirty="0" smtClean="0"/>
          </a:p>
          <a:p>
            <a:endParaRPr lang="da-D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Globalization and the recasting of modernity</a:t>
            </a:r>
            <a:endParaRPr lang="da-DK" dirty="0"/>
          </a:p>
        </p:txBody>
      </p:sp>
      <p:sp>
        <p:nvSpPr>
          <p:cNvPr id="3" name="Pladsholder til indhold 2"/>
          <p:cNvSpPr>
            <a:spLocks noGrp="1"/>
          </p:cNvSpPr>
          <p:nvPr>
            <p:ph idx="1"/>
          </p:nvPr>
        </p:nvSpPr>
        <p:spPr>
          <a:xfrm>
            <a:off x="179512" y="1600200"/>
            <a:ext cx="8280920" cy="4781128"/>
          </a:xfrm>
        </p:spPr>
        <p:txBody>
          <a:bodyPr>
            <a:normAutofit lnSpcReduction="10000"/>
          </a:bodyPr>
          <a:lstStyle/>
          <a:p>
            <a:pPr marL="1409700" lvl="2" indent="-495300"/>
            <a:r>
              <a:rPr lang="en-GB" sz="3200" dirty="0" smtClean="0"/>
              <a:t>The pressure on nation state power and indirect modes of governance</a:t>
            </a:r>
          </a:p>
          <a:p>
            <a:pPr marL="1409700" lvl="2" indent="-495300"/>
            <a:r>
              <a:rPr lang="en-GB" sz="3200" dirty="0" smtClean="0"/>
              <a:t>Global competition and the ideology of knowledge economy</a:t>
            </a:r>
          </a:p>
          <a:p>
            <a:pPr marL="1409700" lvl="2" indent="-495300"/>
            <a:r>
              <a:rPr lang="en-GB" sz="3200" dirty="0" smtClean="0"/>
              <a:t>Global threats, local unrest, and the paradigm of social cohesion</a:t>
            </a:r>
          </a:p>
          <a:p>
            <a:pPr marL="1409700" lvl="2" indent="-495300"/>
            <a:r>
              <a:rPr lang="en-GB" sz="3200" dirty="0" smtClean="0"/>
              <a:t>Dewey’s obstacles to democracy 2.0</a:t>
            </a:r>
          </a:p>
          <a:p>
            <a:pPr marL="1409700" lvl="2" indent="-495300"/>
            <a:r>
              <a:rPr lang="en-GB" sz="3200" dirty="0" smtClean="0"/>
              <a:t>A regressive or progressive notion of community  (Beck)</a:t>
            </a:r>
            <a:endParaRPr lang="da-DK" sz="3200" dirty="0" smtClean="0"/>
          </a:p>
          <a:p>
            <a:endParaRPr lang="da-DK"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Education and the vision of modernity</a:t>
            </a:r>
            <a:endParaRPr lang="en-GB" dirty="0"/>
          </a:p>
        </p:txBody>
      </p:sp>
      <p:sp>
        <p:nvSpPr>
          <p:cNvPr id="3" name="Pladsholder til indhold 2"/>
          <p:cNvSpPr>
            <a:spLocks noGrp="1"/>
          </p:cNvSpPr>
          <p:nvPr>
            <p:ph idx="1"/>
          </p:nvPr>
        </p:nvSpPr>
        <p:spPr>
          <a:xfrm>
            <a:off x="457200" y="1600200"/>
            <a:ext cx="8229600" cy="4853136"/>
          </a:xfrm>
        </p:spPr>
        <p:txBody>
          <a:bodyPr>
            <a:normAutofit fontScale="92500" lnSpcReduction="20000"/>
          </a:bodyPr>
          <a:lstStyle/>
          <a:p>
            <a:r>
              <a:rPr lang="en-GB" dirty="0" smtClean="0"/>
              <a:t>With the advent of democracy and modern industrial conditions, it is impossible to foretell definitely just what civilization will be twenty years from now. Hence it is impossible to prepare the child for any precise set of conditions. To prepare him for the future life means to give him command of himself; it means so to train him that he will have the full and ready use of all his capacities; that his eye and ear and hand may be tools ready to command, that his judgment may be capable of grasping the conditions under which it has to work</a:t>
            </a:r>
            <a:r>
              <a:rPr lang="en-GB" i="1" dirty="0" smtClean="0"/>
              <a:t> </a:t>
            </a:r>
            <a:r>
              <a:rPr lang="en-GB" dirty="0" smtClean="0"/>
              <a:t>(Dewey, </a:t>
            </a:r>
            <a:r>
              <a:rPr lang="en-GB" i="1" dirty="0" smtClean="0"/>
              <a:t>My pedagogical Creed, </a:t>
            </a:r>
            <a:r>
              <a:rPr lang="en-GB" dirty="0" smtClean="0"/>
              <a:t>1897). </a:t>
            </a:r>
            <a:endParaRPr lang="da-DK" dirty="0" smtClean="0"/>
          </a:p>
          <a:p>
            <a:endParaRPr lang="da-DK"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6856" y="274638"/>
            <a:ext cx="8229600" cy="1143000"/>
          </a:xfrm>
        </p:spPr>
        <p:txBody>
          <a:bodyPr/>
          <a:lstStyle/>
          <a:p>
            <a:r>
              <a:rPr lang="en-GB" dirty="0" smtClean="0"/>
              <a:t>Topics for discussion part 1</a:t>
            </a:r>
            <a:endParaRPr lang="en-GB" dirty="0"/>
          </a:p>
        </p:txBody>
      </p:sp>
      <p:sp>
        <p:nvSpPr>
          <p:cNvPr id="3" name="Pladsholder til indhold 2"/>
          <p:cNvSpPr>
            <a:spLocks noGrp="1"/>
          </p:cNvSpPr>
          <p:nvPr>
            <p:ph idx="1"/>
          </p:nvPr>
        </p:nvSpPr>
        <p:spPr>
          <a:xfrm>
            <a:off x="446856" y="1600200"/>
            <a:ext cx="8229600" cy="4525963"/>
          </a:xfrm>
        </p:spPr>
        <p:txBody>
          <a:bodyPr>
            <a:normAutofit/>
          </a:bodyPr>
          <a:lstStyle/>
          <a:p>
            <a:r>
              <a:rPr lang="en-GB" dirty="0" smtClean="0"/>
              <a:t>The societal ”model” – social organism or social conflict as explanatory viewpoints</a:t>
            </a:r>
          </a:p>
          <a:p>
            <a:r>
              <a:rPr lang="en-GB" dirty="0" smtClean="0"/>
              <a:t>The modern basis of solidarity in a society with an extensive division of labour</a:t>
            </a:r>
          </a:p>
          <a:p>
            <a:r>
              <a:rPr lang="en-GB" dirty="0" smtClean="0"/>
              <a:t>The important dilemmas of modernity –visions, institutionalizations and unfulfilled promises</a:t>
            </a:r>
          </a:p>
          <a:p>
            <a:r>
              <a:rPr lang="en-GB" dirty="0" smtClean="0"/>
              <a:t>Education as the “supreme tool” of modernity </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218258"/>
          </a:xfrm>
        </p:spPr>
        <p:txBody>
          <a:bodyPr>
            <a:normAutofit/>
          </a:bodyPr>
          <a:lstStyle/>
          <a:p>
            <a:r>
              <a:rPr lang="en-GB" b="1" dirty="0" smtClean="0"/>
              <a:t>European Union Visions of education since the Lisbon Declaration</a:t>
            </a:r>
            <a:endParaRPr lang="da-DK" b="1" dirty="0"/>
          </a:p>
        </p:txBody>
      </p:sp>
      <p:sp>
        <p:nvSpPr>
          <p:cNvPr id="3" name="Pladsholder til indhold 2"/>
          <p:cNvSpPr>
            <a:spLocks noGrp="1"/>
          </p:cNvSpPr>
          <p:nvPr>
            <p:ph idx="1"/>
          </p:nvPr>
        </p:nvSpPr>
        <p:spPr>
          <a:xfrm>
            <a:off x="1259632" y="3140968"/>
            <a:ext cx="6840760" cy="2985195"/>
          </a:xfrm>
        </p:spPr>
        <p:txBody>
          <a:bodyPr>
            <a:normAutofit/>
          </a:bodyPr>
          <a:lstStyle/>
          <a:p>
            <a:pPr algn="ctr">
              <a:buNone/>
            </a:pPr>
            <a:r>
              <a:rPr lang="en-GB" dirty="0" smtClean="0"/>
              <a:t>Hans Dorf</a:t>
            </a:r>
          </a:p>
          <a:p>
            <a:pPr algn="ctr">
              <a:buNone/>
            </a:pPr>
            <a:r>
              <a:rPr lang="en-GB" dirty="0" smtClean="0"/>
              <a:t>associate professor of educational sociology</a:t>
            </a:r>
          </a:p>
          <a:p>
            <a:pPr algn="ctr">
              <a:buNone/>
            </a:pPr>
            <a:r>
              <a:rPr lang="en-GB" dirty="0" smtClean="0"/>
              <a:t>DPU, Denmark</a:t>
            </a:r>
          </a:p>
          <a:p>
            <a:endParaRPr lang="da-DK"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b="1" dirty="0" smtClean="0"/>
              <a:t>European Union Visions of education since the Lisbon Declaration 1</a:t>
            </a:r>
            <a:endParaRPr lang="da-DK" b="1" dirty="0"/>
          </a:p>
        </p:txBody>
      </p:sp>
      <p:sp>
        <p:nvSpPr>
          <p:cNvPr id="3" name="Pladsholder til indhold 2"/>
          <p:cNvSpPr>
            <a:spLocks noGrp="1"/>
          </p:cNvSpPr>
          <p:nvPr>
            <p:ph idx="1"/>
          </p:nvPr>
        </p:nvSpPr>
        <p:spPr/>
        <p:txBody>
          <a:bodyPr/>
          <a:lstStyle/>
          <a:p>
            <a:r>
              <a:rPr lang="en-GB" dirty="0" smtClean="0"/>
              <a:t>European Union educational policy and meta-policy – historical view</a:t>
            </a:r>
          </a:p>
          <a:p>
            <a:r>
              <a:rPr lang="en-GB" dirty="0" smtClean="0"/>
              <a:t>Convergence through educational governance </a:t>
            </a:r>
          </a:p>
          <a:p>
            <a:r>
              <a:rPr lang="en-GB" dirty="0" smtClean="0"/>
              <a:t>Competence development for competitiveness</a:t>
            </a:r>
          </a:p>
          <a:p>
            <a:r>
              <a:rPr lang="en-GB" dirty="0" smtClean="0"/>
              <a:t>Inclusion and cohesion through active citizenship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European Union educational policy and meta-policy – historical view</a:t>
            </a:r>
            <a:endParaRPr lang="da-DK" dirty="0"/>
          </a:p>
        </p:txBody>
      </p:sp>
      <p:sp>
        <p:nvSpPr>
          <p:cNvPr id="3" name="Pladsholder til indhold 2"/>
          <p:cNvSpPr>
            <a:spLocks noGrp="1"/>
          </p:cNvSpPr>
          <p:nvPr>
            <p:ph idx="1"/>
          </p:nvPr>
        </p:nvSpPr>
        <p:spPr/>
        <p:txBody>
          <a:bodyPr/>
          <a:lstStyle/>
          <a:p>
            <a:r>
              <a:rPr lang="en-GB" dirty="0" smtClean="0"/>
              <a:t>Educational policy and educational politics as a walkabout on the razor’s edge – national reluctance to transnational educational policy</a:t>
            </a:r>
          </a:p>
          <a:p>
            <a:r>
              <a:rPr lang="en-GB" dirty="0" smtClean="0"/>
              <a:t>The early phase – before the 1990’s</a:t>
            </a:r>
          </a:p>
          <a:p>
            <a:r>
              <a:rPr lang="en-GB" dirty="0" smtClean="0"/>
              <a:t>The take off – LLL as a political lever</a:t>
            </a:r>
          </a:p>
          <a:p>
            <a:r>
              <a:rPr lang="en-GB" dirty="0" smtClean="0"/>
              <a:t>The Lisbon Declaration and beyond</a:t>
            </a:r>
            <a:endParaRPr lang="da-DK"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The early phase – before the 1990’s</a:t>
            </a:r>
            <a:br>
              <a:rPr lang="en-GB" dirty="0" smtClean="0"/>
            </a:br>
            <a:endParaRPr lang="da-DK" dirty="0"/>
          </a:p>
        </p:txBody>
      </p:sp>
      <p:sp>
        <p:nvSpPr>
          <p:cNvPr id="3" name="Pladsholder til indhold 2"/>
          <p:cNvSpPr>
            <a:spLocks noGrp="1"/>
          </p:cNvSpPr>
          <p:nvPr>
            <p:ph idx="1"/>
          </p:nvPr>
        </p:nvSpPr>
        <p:spPr>
          <a:xfrm>
            <a:off x="457200" y="1196752"/>
            <a:ext cx="8229600" cy="5256584"/>
          </a:xfrm>
        </p:spPr>
        <p:txBody>
          <a:bodyPr>
            <a:normAutofit fontScale="92500"/>
          </a:bodyPr>
          <a:lstStyle/>
          <a:p>
            <a:r>
              <a:rPr lang="en-GB" dirty="0" smtClean="0"/>
              <a:t>Education for immigrant children, a closer relationship between educational systems, collection of documentation and statistics, closer cooperation on higher education, foreign language education, and equal opportunities</a:t>
            </a:r>
          </a:p>
          <a:p>
            <a:r>
              <a:rPr lang="en-GB" dirty="0" smtClean="0"/>
              <a:t>Unemployment and decreasing growth (1970’s)</a:t>
            </a:r>
          </a:p>
          <a:p>
            <a:r>
              <a:rPr lang="en-GB" dirty="0" smtClean="0"/>
              <a:t>Strengthening young peoples sense of European identity and values, particularly the principles of democracy, social justice and human rights (1980’s)</a:t>
            </a:r>
          </a:p>
          <a:p>
            <a:endParaRPr lang="da-DK"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The take off – LLL as a political lever</a:t>
            </a:r>
            <a:endParaRPr lang="da-DK" dirty="0"/>
          </a:p>
        </p:txBody>
      </p:sp>
      <p:sp>
        <p:nvSpPr>
          <p:cNvPr id="3" name="Pladsholder til indhold 2"/>
          <p:cNvSpPr>
            <a:spLocks noGrp="1"/>
          </p:cNvSpPr>
          <p:nvPr>
            <p:ph idx="1"/>
          </p:nvPr>
        </p:nvSpPr>
        <p:spPr>
          <a:xfrm>
            <a:off x="457200" y="1412776"/>
            <a:ext cx="8229600" cy="5040560"/>
          </a:xfrm>
        </p:spPr>
        <p:txBody>
          <a:bodyPr>
            <a:normAutofit fontScale="92500" lnSpcReduction="10000"/>
          </a:bodyPr>
          <a:lstStyle/>
          <a:p>
            <a:r>
              <a:rPr lang="en-GB" dirty="0" smtClean="0"/>
              <a:t>a new synthesis of the aims pursued by society (work as a factor of social integration, equality of opportunity) and the requirements of the economy (competitiveness and job creation)</a:t>
            </a:r>
          </a:p>
          <a:p>
            <a:r>
              <a:rPr lang="en-GB" dirty="0" smtClean="0"/>
              <a:t>a risk of a rift in society between those who can interpret, those who can only use, and those who are pushed out of mainstream society and rely on social support: in short those who know and those who don’t know</a:t>
            </a:r>
          </a:p>
          <a:p>
            <a:r>
              <a:rPr lang="en-GB" dirty="0" smtClean="0"/>
              <a:t>Educational competences of “learning to learn”, communication, cooperation and self evaluation</a:t>
            </a:r>
          </a:p>
          <a:p>
            <a:endParaRPr lang="da-DK"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1152128"/>
          </a:xfrm>
        </p:spPr>
        <p:txBody>
          <a:bodyPr>
            <a:normAutofit fontScale="90000"/>
          </a:bodyPr>
          <a:lstStyle/>
          <a:p>
            <a:r>
              <a:rPr lang="en-GB" sz="4000" dirty="0" smtClean="0"/>
              <a:t>Edith Cresson on active supranational citizenship</a:t>
            </a:r>
            <a:endParaRPr lang="en-GB" sz="4000" dirty="0"/>
          </a:p>
        </p:txBody>
      </p:sp>
      <p:sp>
        <p:nvSpPr>
          <p:cNvPr id="3" name="Pladsholder til indhold 2"/>
          <p:cNvSpPr>
            <a:spLocks noGrp="1"/>
          </p:cNvSpPr>
          <p:nvPr>
            <p:ph idx="1"/>
          </p:nvPr>
        </p:nvSpPr>
        <p:spPr>
          <a:xfrm>
            <a:off x="457200" y="1268760"/>
            <a:ext cx="8229600" cy="5472608"/>
          </a:xfrm>
        </p:spPr>
        <p:txBody>
          <a:bodyPr>
            <a:normAutofit fontScale="77500" lnSpcReduction="20000"/>
          </a:bodyPr>
          <a:lstStyle/>
          <a:p>
            <a:r>
              <a:rPr lang="en-GB" dirty="0" smtClean="0"/>
              <a:t>I maintain, then, that turning a Europe of Knowledge into reality importantly includes promoting a broader idea of citizenship, which can strengthen the meaning and the experience of belonging to a shared social and cultural community. The active engagement of citizens is part of that broader concept of citizenship, and the aim is that people take the project of shaping the future into their own hands. (…) </a:t>
            </a:r>
          </a:p>
          <a:p>
            <a:r>
              <a:rPr lang="en-GB" dirty="0" smtClean="0"/>
              <a:t>A deeper commitment lies behind these words - the affirmation of a coherent set of democratic values and social practices which together respect both our similarities and our differences. In a time of fundamental change, we need the solid foundation which those values provide, for they underlie our recognition of the social reality of a globalised world in which the significance of active citizenship extends far beyond local communities and national frontiers</a:t>
            </a:r>
            <a:endParaRPr lang="da-D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4000" b="1" dirty="0" smtClean="0"/>
              <a:t>The Promises of Modernity</a:t>
            </a:r>
            <a:endParaRPr lang="da-DK" sz="4000" dirty="0"/>
          </a:p>
        </p:txBody>
      </p:sp>
      <p:sp>
        <p:nvSpPr>
          <p:cNvPr id="3" name="Pladsholder til indhold 2"/>
          <p:cNvSpPr>
            <a:spLocks noGrp="1"/>
          </p:cNvSpPr>
          <p:nvPr>
            <p:ph idx="1"/>
          </p:nvPr>
        </p:nvSpPr>
        <p:spPr/>
        <p:txBody>
          <a:bodyPr>
            <a:normAutofit fontScale="92500" lnSpcReduction="20000"/>
          </a:bodyPr>
          <a:lstStyle/>
          <a:p>
            <a:pPr marL="812800" indent="-812800">
              <a:buFont typeface="Wingdings" pitchFamily="2" charset="2"/>
              <a:buAutoNum type="arabicPeriod"/>
            </a:pPr>
            <a:r>
              <a:rPr lang="en-GB" b="1" dirty="0" smtClean="0"/>
              <a:t>The idea of Modern Europe: three sources - Globalization and the institutionalization of modernity in the European Union</a:t>
            </a:r>
          </a:p>
          <a:p>
            <a:pPr marL="812800" indent="-812800">
              <a:buNone/>
            </a:pPr>
            <a:endParaRPr lang="en-GB" b="1" dirty="0" smtClean="0"/>
          </a:p>
          <a:p>
            <a:pPr marL="812800" indent="-812800">
              <a:buAutoNum type="arabicPeriod" startAt="3"/>
            </a:pPr>
            <a:endParaRPr lang="en-GB" b="1" dirty="0" smtClean="0"/>
          </a:p>
          <a:p>
            <a:pPr marL="812800" indent="-812800">
              <a:buAutoNum type="arabicPeriod" startAt="3"/>
            </a:pPr>
            <a:endParaRPr lang="en-GB" b="1" dirty="0" smtClean="0"/>
          </a:p>
          <a:p>
            <a:pPr marL="812800" indent="-812800">
              <a:buAutoNum type="arabicPeriod" startAt="2"/>
            </a:pPr>
            <a:r>
              <a:rPr lang="en-GB" b="1" dirty="0" smtClean="0"/>
              <a:t>European Union visions of education since the Lisbon Declaration – general features</a:t>
            </a:r>
          </a:p>
          <a:p>
            <a:pPr marL="812800" indent="-812800">
              <a:buFont typeface="Arial" pitchFamily="34" charset="0"/>
              <a:buAutoNum type="arabicPeriod" startAt="2"/>
            </a:pPr>
            <a:r>
              <a:rPr lang="en-GB" b="1" dirty="0" smtClean="0"/>
              <a:t>European Union visions of education since the Lisbon Declaration – teacher education</a:t>
            </a:r>
          </a:p>
          <a:p>
            <a:pPr marL="812800" indent="-812800">
              <a:buAutoNum type="arabicPeriod" startAt="3"/>
            </a:pPr>
            <a:endParaRPr lang="en-GB" b="1" dirty="0" smtClean="0"/>
          </a:p>
          <a:p>
            <a:pPr marL="812800" indent="-812800">
              <a:buNone/>
            </a:pPr>
            <a:endParaRPr lang="en-GB" b="1" dirty="0" smtClean="0"/>
          </a:p>
          <a:p>
            <a:pPr marL="812800" indent="-812800">
              <a:buNone/>
            </a:pPr>
            <a:endParaRPr lang="en-GB" b="1" dirty="0" smtClean="0"/>
          </a:p>
          <a:p>
            <a:pPr marL="812800" indent="-812800">
              <a:buFont typeface="Wingdings" pitchFamily="2" charset="2"/>
              <a:buAutoNum type="arabicPeriod"/>
            </a:pPr>
            <a:endParaRPr lang="en-GB" b="1" dirty="0" smtClean="0"/>
          </a:p>
          <a:p>
            <a:pPr marL="812800" indent="-812800">
              <a:buFont typeface="Wingdings" pitchFamily="2" charset="2"/>
              <a:buAutoNum type="arabicPeriod"/>
            </a:pPr>
            <a:endParaRPr lang="en-GB" b="1" dirty="0" smtClean="0"/>
          </a:p>
          <a:p>
            <a:endParaRPr lang="da-DK" dirty="0"/>
          </a:p>
        </p:txBody>
      </p:sp>
      <p:sp>
        <p:nvSpPr>
          <p:cNvPr id="4" name="Rektangel 3"/>
          <p:cNvSpPr/>
          <p:nvPr/>
        </p:nvSpPr>
        <p:spPr>
          <a:xfrm>
            <a:off x="395536" y="3244334"/>
            <a:ext cx="8319168" cy="707886"/>
          </a:xfrm>
          <a:prstGeom prst="rect">
            <a:avLst/>
          </a:prstGeom>
        </p:spPr>
        <p:txBody>
          <a:bodyPr wrap="square">
            <a:spAutoFit/>
          </a:bodyPr>
          <a:lstStyle/>
          <a:p>
            <a:pPr algn="ctr"/>
            <a:r>
              <a:rPr lang="en-GB" sz="4000" b="1" dirty="0" smtClean="0"/>
              <a:t>European Union Visions </a:t>
            </a:r>
            <a:endParaRPr lang="da-DK" sz="40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fontScale="90000"/>
          </a:bodyPr>
          <a:lstStyle/>
          <a:p>
            <a:r>
              <a:rPr lang="en-GB" dirty="0" smtClean="0"/>
              <a:t>The Lisbon Declaration and beyond</a:t>
            </a:r>
            <a:r>
              <a:rPr lang="da-DK" dirty="0" smtClean="0"/>
              <a:t/>
            </a:r>
            <a:br>
              <a:rPr lang="da-DK" dirty="0" smtClean="0"/>
            </a:br>
            <a:endParaRPr lang="da-DK" dirty="0"/>
          </a:p>
        </p:txBody>
      </p:sp>
      <p:sp>
        <p:nvSpPr>
          <p:cNvPr id="3" name="Pladsholder til indhold 2"/>
          <p:cNvSpPr>
            <a:spLocks noGrp="1"/>
          </p:cNvSpPr>
          <p:nvPr>
            <p:ph idx="1"/>
          </p:nvPr>
        </p:nvSpPr>
        <p:spPr>
          <a:xfrm>
            <a:off x="457200" y="1052736"/>
            <a:ext cx="8229600" cy="5400600"/>
          </a:xfrm>
        </p:spPr>
        <p:txBody>
          <a:bodyPr>
            <a:normAutofit fontScale="85000" lnSpcReduction="10000"/>
          </a:bodyPr>
          <a:lstStyle/>
          <a:p>
            <a:r>
              <a:rPr lang="en-GB" dirty="0" smtClean="0"/>
              <a:t>The most competitive, dynamic and knowledge based economy in the world</a:t>
            </a:r>
          </a:p>
          <a:p>
            <a:r>
              <a:rPr lang="en-GB" dirty="0" smtClean="0"/>
              <a:t>Three strategic objectives – quality and effectiveness; access for all; and openness of education and training systems to the wider world</a:t>
            </a:r>
          </a:p>
          <a:p>
            <a:r>
              <a:rPr lang="en-GB" dirty="0" smtClean="0"/>
              <a:t>13 targets: </a:t>
            </a:r>
            <a:r>
              <a:rPr lang="en-GB" i="1" dirty="0" smtClean="0"/>
              <a:t>e.g.</a:t>
            </a:r>
            <a:r>
              <a:rPr lang="en-GB" dirty="0" smtClean="0"/>
              <a:t> improving education and training for teachers; developing skills for a knowledge society; active citizenship, equality and social cohesion; mobility and exchange; and European cooperation</a:t>
            </a:r>
          </a:p>
          <a:p>
            <a:r>
              <a:rPr lang="en-GB" dirty="0" smtClean="0"/>
              <a:t>In sum: a dual paradigm of competence and value development for competitiveness and employability in a “knowledge society” and for democratic citizenship and social cohesion in a society of risks and threats </a:t>
            </a:r>
          </a:p>
          <a:p>
            <a:endParaRPr lang="da-D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282154"/>
          </a:xfrm>
        </p:spPr>
        <p:txBody>
          <a:bodyPr>
            <a:normAutofit fontScale="90000"/>
          </a:bodyPr>
          <a:lstStyle/>
          <a:p>
            <a:r>
              <a:rPr lang="en-GB" dirty="0" smtClean="0"/>
              <a:t>Convergence through educational governance </a:t>
            </a:r>
            <a:br>
              <a:rPr lang="en-GB" dirty="0" smtClean="0"/>
            </a:br>
            <a:endParaRPr lang="da-DK" dirty="0"/>
          </a:p>
        </p:txBody>
      </p:sp>
      <p:sp>
        <p:nvSpPr>
          <p:cNvPr id="3" name="Pladsholder til indhold 2"/>
          <p:cNvSpPr>
            <a:spLocks noGrp="1"/>
          </p:cNvSpPr>
          <p:nvPr>
            <p:ph idx="1"/>
          </p:nvPr>
        </p:nvSpPr>
        <p:spPr>
          <a:xfrm>
            <a:off x="457200" y="1844824"/>
            <a:ext cx="8229600" cy="4281339"/>
          </a:xfrm>
        </p:spPr>
        <p:txBody>
          <a:bodyPr>
            <a:normAutofit fontScale="92500"/>
          </a:bodyPr>
          <a:lstStyle/>
          <a:p>
            <a:r>
              <a:rPr lang="en-GB" dirty="0" smtClean="0"/>
              <a:t>Meta-policy as the ”real” EU educational policy?</a:t>
            </a:r>
          </a:p>
          <a:p>
            <a:r>
              <a:rPr lang="en-GB" dirty="0" smtClean="0"/>
              <a:t>The Bologna process</a:t>
            </a:r>
          </a:p>
          <a:p>
            <a:r>
              <a:rPr lang="en-GB" dirty="0" smtClean="0"/>
              <a:t>Efficiency, mobilization, and inclusion (critique of middle class educational cultural failure)</a:t>
            </a:r>
          </a:p>
          <a:p>
            <a:r>
              <a:rPr lang="en-GB" dirty="0" smtClean="0"/>
              <a:t>Educational governance as transnational convergence?</a:t>
            </a:r>
          </a:p>
          <a:p>
            <a:r>
              <a:rPr lang="en-GB" dirty="0" smtClean="0"/>
              <a:t>Educational governance as bureaucratic de-democratization?</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The accountability-ensemble</a:t>
            </a:r>
            <a:endParaRPr lang="en-GB" dirty="0"/>
          </a:p>
        </p:txBody>
      </p:sp>
      <p:sp>
        <p:nvSpPr>
          <p:cNvPr id="3" name="Pladsholder til indhold 2"/>
          <p:cNvSpPr>
            <a:spLocks noGrp="1"/>
          </p:cNvSpPr>
          <p:nvPr>
            <p:ph idx="1"/>
          </p:nvPr>
        </p:nvSpPr>
        <p:spPr/>
        <p:txBody>
          <a:bodyPr>
            <a:normAutofit lnSpcReduction="10000"/>
          </a:bodyPr>
          <a:lstStyle/>
          <a:p>
            <a:r>
              <a:rPr lang="en-GB" dirty="0" smtClean="0"/>
              <a:t>Governance by expectations (output)</a:t>
            </a:r>
          </a:p>
          <a:p>
            <a:r>
              <a:rPr lang="en-GB" dirty="0" smtClean="0"/>
              <a:t>qualification frameworks, aims and targets </a:t>
            </a:r>
          </a:p>
          <a:p>
            <a:r>
              <a:rPr lang="en-GB" dirty="0" smtClean="0"/>
              <a:t>Tests, comparisons and ranking on a national or transnational scale</a:t>
            </a:r>
          </a:p>
          <a:p>
            <a:r>
              <a:rPr lang="en-GB" dirty="0" smtClean="0"/>
              <a:t>Freedom of choice</a:t>
            </a:r>
          </a:p>
          <a:p>
            <a:r>
              <a:rPr lang="en-GB" dirty="0" smtClean="0"/>
              <a:t>The elements of the accountability strategy appeal to different parts of the political spectrum, because different groupings hold preferences for different elements</a:t>
            </a:r>
            <a:endParaRPr lang="da-DK"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lstStyle/>
          <a:p>
            <a:r>
              <a:rPr lang="en-GB" dirty="0" smtClean="0"/>
              <a:t>Criticisms</a:t>
            </a:r>
            <a:endParaRPr lang="en-GB" dirty="0"/>
          </a:p>
        </p:txBody>
      </p:sp>
      <p:sp>
        <p:nvSpPr>
          <p:cNvPr id="3" name="Pladsholder til indhold 2"/>
          <p:cNvSpPr>
            <a:spLocks noGrp="1"/>
          </p:cNvSpPr>
          <p:nvPr>
            <p:ph idx="1"/>
          </p:nvPr>
        </p:nvSpPr>
        <p:spPr>
          <a:xfrm>
            <a:off x="457200" y="1340768"/>
            <a:ext cx="8229600" cy="5112568"/>
          </a:xfrm>
        </p:spPr>
        <p:txBody>
          <a:bodyPr>
            <a:normAutofit fontScale="92500"/>
          </a:bodyPr>
          <a:lstStyle/>
          <a:p>
            <a:r>
              <a:rPr lang="en-GB" dirty="0" smtClean="0"/>
              <a:t>Individualization of the responsibility for progress in so far as education is conceived in psychological terms as “learning” thereby circumventing the political nature of education</a:t>
            </a:r>
          </a:p>
          <a:p>
            <a:r>
              <a:rPr lang="en-GB" dirty="0" smtClean="0"/>
              <a:t>Indirect management of educational output tends to solidify bureaucratic regulation and to “liquidize” politics into “sub-politics”</a:t>
            </a:r>
          </a:p>
          <a:p>
            <a:r>
              <a:rPr lang="en-GB" dirty="0" smtClean="0"/>
              <a:t>Wrenching power from educational institutions and leaving it to people outside them</a:t>
            </a:r>
          </a:p>
          <a:p>
            <a:r>
              <a:rPr lang="en-GB" dirty="0" smtClean="0"/>
              <a:t>The adverse effects of testing on teaching</a:t>
            </a:r>
          </a:p>
          <a:p>
            <a:pPr>
              <a:buNone/>
            </a:pPr>
            <a:endParaRPr lang="da-DK"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642194"/>
          </a:xfrm>
        </p:spPr>
        <p:txBody>
          <a:bodyPr>
            <a:normAutofit fontScale="90000"/>
          </a:bodyPr>
          <a:lstStyle/>
          <a:p>
            <a:r>
              <a:rPr lang="en-GB" dirty="0" smtClean="0"/>
              <a:t>Competence development for competitiveness on a global scale</a:t>
            </a:r>
            <a:br>
              <a:rPr lang="en-GB" dirty="0" smtClean="0"/>
            </a:br>
            <a:endParaRPr lang="da-DK" dirty="0"/>
          </a:p>
        </p:txBody>
      </p:sp>
      <p:sp>
        <p:nvSpPr>
          <p:cNvPr id="3" name="Pladsholder til indhold 2"/>
          <p:cNvSpPr>
            <a:spLocks noGrp="1"/>
          </p:cNvSpPr>
          <p:nvPr>
            <p:ph idx="1"/>
          </p:nvPr>
        </p:nvSpPr>
        <p:spPr>
          <a:xfrm>
            <a:off x="457200" y="2060848"/>
            <a:ext cx="8229600" cy="4065315"/>
          </a:xfrm>
        </p:spPr>
        <p:txBody>
          <a:bodyPr>
            <a:normAutofit fontScale="92500" lnSpcReduction="10000"/>
          </a:bodyPr>
          <a:lstStyle/>
          <a:p>
            <a:r>
              <a:rPr lang="en-GB" dirty="0" smtClean="0"/>
              <a:t>The notions of knowledge, skills, and competences</a:t>
            </a:r>
          </a:p>
          <a:p>
            <a:r>
              <a:rPr lang="en-GB" dirty="0" smtClean="0"/>
              <a:t>Generic competences and subject specific competences </a:t>
            </a:r>
          </a:p>
          <a:p>
            <a:r>
              <a:rPr lang="en-GB" dirty="0" smtClean="0"/>
              <a:t>Criticisms – notions of learning progression</a:t>
            </a:r>
          </a:p>
          <a:p>
            <a:pPr lvl="1"/>
            <a:r>
              <a:rPr lang="en-GB" sz="2400" dirty="0" smtClean="0"/>
              <a:t>“learning to learn”</a:t>
            </a:r>
          </a:p>
          <a:p>
            <a:pPr lvl="1"/>
            <a:r>
              <a:rPr lang="en-GB" sz="2400" dirty="0" smtClean="0"/>
              <a:t>“learning to deal with content”</a:t>
            </a:r>
          </a:p>
          <a:p>
            <a:r>
              <a:rPr lang="en-GB" dirty="0" smtClean="0"/>
              <a:t>Criticisms – the issue of competence match and mismatch</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The EU Tuning project distinguishes three types of “generic” competences</a:t>
            </a:r>
            <a:endParaRPr lang="da-DK" dirty="0"/>
          </a:p>
        </p:txBody>
      </p:sp>
      <p:sp>
        <p:nvSpPr>
          <p:cNvPr id="3" name="Pladsholder til indhold 2"/>
          <p:cNvSpPr>
            <a:spLocks noGrp="1"/>
          </p:cNvSpPr>
          <p:nvPr>
            <p:ph idx="1"/>
          </p:nvPr>
        </p:nvSpPr>
        <p:spPr/>
        <p:txBody>
          <a:bodyPr>
            <a:normAutofit fontScale="92500" lnSpcReduction="20000"/>
          </a:bodyPr>
          <a:lstStyle/>
          <a:p>
            <a:pPr lvl="0"/>
            <a:r>
              <a:rPr lang="en-GB" dirty="0" smtClean="0"/>
              <a:t>Instrumental competences: cognitive abilities, methodological abilities, technological abilities and linguistic abilities; </a:t>
            </a:r>
            <a:endParaRPr lang="da-DK" dirty="0" smtClean="0"/>
          </a:p>
          <a:p>
            <a:pPr lvl="0"/>
            <a:r>
              <a:rPr lang="en-GB" dirty="0" smtClean="0"/>
              <a:t>Interpersonal competences: individual abilities like social skills (social interaction and co-operation); </a:t>
            </a:r>
            <a:endParaRPr lang="da-DK" dirty="0" smtClean="0"/>
          </a:p>
          <a:p>
            <a:pPr lvl="0"/>
            <a:r>
              <a:rPr lang="en-GB" dirty="0" smtClean="0"/>
              <a:t>Systemic competences: abilities and skills concerning whole systems (combination of understanding, sensibility and knowledge; prior acquisition of instrumental and interpersonal competences required). </a:t>
            </a:r>
            <a:endParaRPr lang="da-DK" dirty="0" smtClean="0"/>
          </a:p>
          <a:p>
            <a:endParaRPr lang="da-DK"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Criticisms 1</a:t>
            </a:r>
            <a:endParaRPr lang="en-GB" dirty="0"/>
          </a:p>
        </p:txBody>
      </p:sp>
      <p:sp>
        <p:nvSpPr>
          <p:cNvPr id="3" name="Pladsholder til indhold 2"/>
          <p:cNvSpPr>
            <a:spLocks noGrp="1"/>
          </p:cNvSpPr>
          <p:nvPr>
            <p:ph idx="1"/>
          </p:nvPr>
        </p:nvSpPr>
        <p:spPr/>
        <p:txBody>
          <a:bodyPr>
            <a:normAutofit fontScale="92500" lnSpcReduction="10000"/>
          </a:bodyPr>
          <a:lstStyle/>
          <a:p>
            <a:r>
              <a:rPr lang="en-GB" dirty="0" smtClean="0"/>
              <a:t>Four unwarranted assumptions of the predominant competence development policy</a:t>
            </a:r>
          </a:p>
          <a:p>
            <a:pPr lvl="1">
              <a:buNone/>
            </a:pPr>
            <a:r>
              <a:rPr lang="en-GB" dirty="0" smtClean="0"/>
              <a:t>1) there is a general bottleneck in the labour market due to lack of skills and competences in the labour force</a:t>
            </a:r>
          </a:p>
          <a:p>
            <a:pPr lvl="1">
              <a:buNone/>
            </a:pPr>
            <a:r>
              <a:rPr lang="en-GB" dirty="0" smtClean="0"/>
              <a:t>2) the provision of education and training is the best way to break this bottleneck</a:t>
            </a:r>
          </a:p>
          <a:p>
            <a:pPr lvl="1">
              <a:buNone/>
            </a:pPr>
            <a:r>
              <a:rPr lang="en-GB" dirty="0" smtClean="0"/>
              <a:t>3) the existence of a perfect match between the skills provided by the education and training system and the specific skills recognized by the labour market</a:t>
            </a:r>
          </a:p>
          <a:p>
            <a:pPr lvl="1">
              <a:buNone/>
            </a:pPr>
            <a:r>
              <a:rPr lang="en-GB" dirty="0" smtClean="0"/>
              <a:t>4) a perfect match between the levels of competences individuals possess and the jobs they can acquire</a:t>
            </a:r>
            <a:endParaRPr lang="da-D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Criticisms 2</a:t>
            </a:r>
            <a:endParaRPr lang="en-GB" dirty="0"/>
          </a:p>
        </p:txBody>
      </p:sp>
      <p:sp>
        <p:nvSpPr>
          <p:cNvPr id="3" name="Pladsholder til indhold 2"/>
          <p:cNvSpPr>
            <a:spLocks noGrp="1"/>
          </p:cNvSpPr>
          <p:nvPr>
            <p:ph idx="1"/>
          </p:nvPr>
        </p:nvSpPr>
        <p:spPr>
          <a:xfrm>
            <a:off x="457200" y="1600200"/>
            <a:ext cx="8229600" cy="4781128"/>
          </a:xfrm>
        </p:spPr>
        <p:txBody>
          <a:bodyPr>
            <a:normAutofit fontScale="85000" lnSpcReduction="10000"/>
          </a:bodyPr>
          <a:lstStyle/>
          <a:p>
            <a:r>
              <a:rPr lang="en-GB" dirty="0" smtClean="0"/>
              <a:t>no evidence that generic competences can be acquired, taught or assessed separately from specific domains with their specific contents, contexts and concepts – or matches labour market demands</a:t>
            </a:r>
          </a:p>
          <a:p>
            <a:r>
              <a:rPr lang="en-GB" dirty="0" smtClean="0"/>
              <a:t>the triple governance paradigm of quality frameworks, generic competences and learning outcomes tend to replace “educational concepts concerned with intellectual development by economic concepts concerned with optimizing choice behaviour</a:t>
            </a:r>
          </a:p>
          <a:p>
            <a:r>
              <a:rPr lang="en-GB" dirty="0" smtClean="0"/>
              <a:t>an </a:t>
            </a:r>
            <a:r>
              <a:rPr lang="en-GB" i="1" dirty="0" smtClean="0"/>
              <a:t>invisible pedagogy </a:t>
            </a:r>
            <a:r>
              <a:rPr lang="en-GB" dirty="0" smtClean="0"/>
              <a:t>to the disadvantage of those which it professes to help - new variety of “symbolic violence</a:t>
            </a:r>
            <a:endParaRPr lang="da-DK"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Globalization, nationalism, and the EU conception of  active citizenship</a:t>
            </a:r>
            <a:endParaRPr lang="da-DK" dirty="0"/>
          </a:p>
        </p:txBody>
      </p:sp>
      <p:sp>
        <p:nvSpPr>
          <p:cNvPr id="3" name="Pladsholder til indhold 2"/>
          <p:cNvSpPr>
            <a:spLocks noGrp="1"/>
          </p:cNvSpPr>
          <p:nvPr>
            <p:ph idx="1"/>
          </p:nvPr>
        </p:nvSpPr>
        <p:spPr>
          <a:xfrm>
            <a:off x="251520" y="1700808"/>
            <a:ext cx="8435280" cy="4968552"/>
          </a:xfrm>
        </p:spPr>
        <p:txBody>
          <a:bodyPr>
            <a:normAutofit fontScale="92500" lnSpcReduction="20000"/>
          </a:bodyPr>
          <a:lstStyle/>
          <a:p>
            <a:pPr marL="2241550" lvl="4" indent="-412750">
              <a:buFont typeface="Wingdings" pitchFamily="2" charset="2"/>
              <a:buNone/>
            </a:pPr>
            <a:endParaRPr lang="en-GB" sz="2400" dirty="0" smtClean="0"/>
          </a:p>
          <a:p>
            <a:pPr marL="1409700" lvl="2" indent="-495300"/>
            <a:r>
              <a:rPr lang="en-GB" sz="3200" dirty="0" smtClean="0"/>
              <a:t>Education since 9/11 – economy, politics, and culture</a:t>
            </a:r>
          </a:p>
          <a:p>
            <a:pPr marL="1409700" lvl="2" indent="-495300"/>
            <a:r>
              <a:rPr lang="en-GB" sz="3200" dirty="0" smtClean="0"/>
              <a:t>Diversity and tolerance – inequity and unity</a:t>
            </a:r>
          </a:p>
          <a:p>
            <a:pPr marL="1409700" lvl="2" indent="-495300"/>
            <a:r>
              <a:rPr lang="en-GB" sz="3200" dirty="0" smtClean="0"/>
              <a:t>A modern, democratic concept of community - participation</a:t>
            </a:r>
          </a:p>
          <a:p>
            <a:pPr marL="1409700" lvl="2" indent="-495300"/>
            <a:r>
              <a:rPr lang="en-GB" sz="3200" dirty="0" smtClean="0"/>
              <a:t>Inclusion through work</a:t>
            </a:r>
          </a:p>
          <a:p>
            <a:pPr marL="1409700" lvl="2" indent="-495300"/>
            <a:r>
              <a:rPr lang="en-GB" sz="3200" dirty="0" smtClean="0"/>
              <a:t>Inclusion through education</a:t>
            </a:r>
          </a:p>
          <a:p>
            <a:pPr marL="1409700" lvl="2" indent="-495300"/>
            <a:r>
              <a:rPr lang="en-GB" sz="3200" dirty="0" smtClean="0"/>
              <a:t>Criticism: “Citizenship” and social cohesion as a countermeasure against the social tension created by neo-liberal globalization – “liquidization” and roots</a:t>
            </a:r>
            <a:endParaRPr lang="da-DK" sz="3200" dirty="0" smtClean="0"/>
          </a:p>
          <a:p>
            <a:endParaRPr lang="da-DK"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Topics for discussion part 2</a:t>
            </a:r>
            <a:endParaRPr lang="en-GB" dirty="0"/>
          </a:p>
        </p:txBody>
      </p:sp>
      <p:sp>
        <p:nvSpPr>
          <p:cNvPr id="3" name="Pladsholder til indhold 2"/>
          <p:cNvSpPr>
            <a:spLocks noGrp="1"/>
          </p:cNvSpPr>
          <p:nvPr>
            <p:ph idx="1"/>
          </p:nvPr>
        </p:nvSpPr>
        <p:spPr/>
        <p:txBody>
          <a:bodyPr>
            <a:normAutofit fontScale="92500" lnSpcReduction="10000"/>
          </a:bodyPr>
          <a:lstStyle/>
          <a:p>
            <a:r>
              <a:rPr lang="en-GB" dirty="0" smtClean="0"/>
              <a:t>Meta-politics (governance by expectations) and sub-politics as a means of educational convergence in the EU</a:t>
            </a:r>
          </a:p>
          <a:p>
            <a:r>
              <a:rPr lang="en-GB" dirty="0" smtClean="0"/>
              <a:t>The two beliefs on competence development – “learning to learn” (generic competences) and educating through (specific) content – and the effects on educational inequality</a:t>
            </a:r>
          </a:p>
          <a:p>
            <a:r>
              <a:rPr lang="en-GB" dirty="0" smtClean="0"/>
              <a:t>Citizenship, social inclusion and social cohesion – a progressive or conservative concern; the proper understanding of community</a:t>
            </a:r>
          </a:p>
          <a:p>
            <a:endParaRPr lang="en-GB"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The idea of Modern Europe: three sources</a:t>
            </a:r>
            <a:endParaRPr lang="da-DK" dirty="0"/>
          </a:p>
        </p:txBody>
      </p:sp>
      <p:sp>
        <p:nvSpPr>
          <p:cNvPr id="3" name="Pladsholder til indhold 2"/>
          <p:cNvSpPr>
            <a:spLocks noGrp="1"/>
          </p:cNvSpPr>
          <p:nvPr>
            <p:ph idx="1"/>
          </p:nvPr>
        </p:nvSpPr>
        <p:spPr/>
        <p:txBody>
          <a:bodyPr/>
          <a:lstStyle/>
          <a:p>
            <a:pPr marL="1168400" lvl="1" indent="-711200"/>
            <a:r>
              <a:rPr lang="en-GB" sz="3200" dirty="0" smtClean="0"/>
              <a:t>The division of labour and its dilemmas </a:t>
            </a:r>
          </a:p>
          <a:p>
            <a:pPr marL="1168400" lvl="1" indent="-711200"/>
            <a:r>
              <a:rPr lang="en-GB" sz="3200" dirty="0" smtClean="0"/>
              <a:t>The great European conflicts and the quest for peace</a:t>
            </a:r>
            <a:r>
              <a:rPr lang="da-DK" sz="3200" dirty="0" smtClean="0"/>
              <a:t> </a:t>
            </a:r>
          </a:p>
          <a:p>
            <a:pPr marL="1168400" lvl="1" indent="-711200"/>
            <a:r>
              <a:rPr lang="en-GB" sz="3200" dirty="0" smtClean="0"/>
              <a:t>The bourgeois revolutions and the ideas of modernity</a:t>
            </a:r>
          </a:p>
          <a:p>
            <a:pPr marL="1168400" lvl="1" indent="-711200">
              <a:buNone/>
            </a:pPr>
            <a:endParaRPr lang="da-DK" dirty="0" smtClean="0"/>
          </a:p>
          <a:p>
            <a:endParaRPr lang="da-DK"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b="1" dirty="0" smtClean="0"/>
              <a:t>European Union Visions since the Lisbon Declaration 2</a:t>
            </a:r>
            <a:endParaRPr lang="da-DK" b="1" dirty="0"/>
          </a:p>
        </p:txBody>
      </p:sp>
      <p:sp>
        <p:nvSpPr>
          <p:cNvPr id="3" name="Pladsholder til indhold 2"/>
          <p:cNvSpPr>
            <a:spLocks noGrp="1"/>
          </p:cNvSpPr>
          <p:nvPr>
            <p:ph idx="1"/>
          </p:nvPr>
        </p:nvSpPr>
        <p:spPr/>
        <p:txBody>
          <a:bodyPr/>
          <a:lstStyle/>
          <a:p>
            <a:r>
              <a:rPr lang="en-GB" dirty="0" smtClean="0"/>
              <a:t>A general EU educational framework</a:t>
            </a:r>
          </a:p>
          <a:p>
            <a:r>
              <a:rPr lang="en-GB" dirty="0" smtClean="0"/>
              <a:t>EU defined teacher qualifications</a:t>
            </a:r>
          </a:p>
          <a:p>
            <a:r>
              <a:rPr lang="en-GB" dirty="0" smtClean="0"/>
              <a:t>National impediments to the development of a European teacher education</a:t>
            </a:r>
          </a:p>
          <a:p>
            <a:r>
              <a:rPr lang="en-GB" dirty="0" smtClean="0"/>
              <a:t>Teacher expertise – the “real” challenges</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EU defined teacher qualifications</a:t>
            </a:r>
            <a:br>
              <a:rPr lang="en-GB" dirty="0" smtClean="0"/>
            </a:br>
            <a:endParaRPr lang="da-DK" dirty="0"/>
          </a:p>
        </p:txBody>
      </p:sp>
      <p:sp>
        <p:nvSpPr>
          <p:cNvPr id="3" name="Pladsholder til indhold 2"/>
          <p:cNvSpPr>
            <a:spLocks noGrp="1"/>
          </p:cNvSpPr>
          <p:nvPr>
            <p:ph idx="1"/>
          </p:nvPr>
        </p:nvSpPr>
        <p:spPr>
          <a:xfrm>
            <a:off x="457200" y="1340768"/>
            <a:ext cx="8229600" cy="5256584"/>
          </a:xfrm>
        </p:spPr>
        <p:txBody>
          <a:bodyPr>
            <a:normAutofit lnSpcReduction="10000"/>
          </a:bodyPr>
          <a:lstStyle/>
          <a:p>
            <a:r>
              <a:rPr lang="en-GB" dirty="0" smtClean="0"/>
              <a:t>A three cycle education</a:t>
            </a:r>
          </a:p>
          <a:p>
            <a:r>
              <a:rPr lang="en-GB" dirty="0" smtClean="0"/>
              <a:t>A scientific and “evidence based” education</a:t>
            </a:r>
          </a:p>
          <a:p>
            <a:r>
              <a:rPr lang="en-GB" dirty="0" smtClean="0"/>
              <a:t>Three categories of teacher qualifications</a:t>
            </a:r>
          </a:p>
          <a:p>
            <a:pPr lvl="1"/>
            <a:r>
              <a:rPr lang="en-GB" sz="2400" dirty="0" smtClean="0"/>
              <a:t>Working with others</a:t>
            </a:r>
          </a:p>
          <a:p>
            <a:pPr lvl="1"/>
            <a:r>
              <a:rPr lang="en-GB" sz="2400" dirty="0" smtClean="0"/>
              <a:t>Working with knowledge</a:t>
            </a:r>
          </a:p>
          <a:p>
            <a:pPr lvl="1"/>
            <a:r>
              <a:rPr lang="en-GB" sz="2400" dirty="0" smtClean="0"/>
              <a:t>Working with society</a:t>
            </a:r>
          </a:p>
          <a:p>
            <a:r>
              <a:rPr lang="en-GB" dirty="0" smtClean="0"/>
              <a:t>Key competences</a:t>
            </a:r>
          </a:p>
          <a:p>
            <a:pPr lvl="1"/>
            <a:r>
              <a:rPr lang="en-GB" sz="2400" dirty="0" smtClean="0"/>
              <a:t>Reflexive practice, academic and transmission skills, and classroom research</a:t>
            </a:r>
          </a:p>
          <a:p>
            <a:pPr lvl="1"/>
            <a:r>
              <a:rPr lang="en-GB" sz="2400" dirty="0" smtClean="0"/>
              <a:t>Global responsibility and multicultural understanding</a:t>
            </a:r>
            <a:endParaRPr lang="en-GB" dirty="0" smtClean="0"/>
          </a:p>
          <a:p>
            <a:r>
              <a:rPr lang="en-GB" dirty="0" smtClean="0"/>
              <a:t>Framework factors and resources</a:t>
            </a:r>
          </a:p>
          <a:p>
            <a:pPr lvl="1"/>
            <a:endParaRPr lang="en-GB" sz="2400" dirty="0" smtClean="0"/>
          </a:p>
          <a:p>
            <a:pPr lvl="1"/>
            <a:endParaRPr lang="en-GB" sz="24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1224136"/>
          </a:xfrm>
        </p:spPr>
        <p:txBody>
          <a:bodyPr>
            <a:normAutofit fontScale="90000"/>
          </a:bodyPr>
          <a:lstStyle/>
          <a:p>
            <a:r>
              <a:rPr lang="da-DK" dirty="0" smtClean="0"/>
              <a:t>EU Tuning </a:t>
            </a:r>
            <a:r>
              <a:rPr lang="en-GB" dirty="0" smtClean="0"/>
              <a:t>project, teacher competences</a:t>
            </a:r>
            <a:endParaRPr lang="da-DK" dirty="0"/>
          </a:p>
        </p:txBody>
      </p:sp>
      <p:sp>
        <p:nvSpPr>
          <p:cNvPr id="3" name="Pladsholder til indhold 2"/>
          <p:cNvSpPr>
            <a:spLocks noGrp="1"/>
          </p:cNvSpPr>
          <p:nvPr>
            <p:ph idx="1"/>
          </p:nvPr>
        </p:nvSpPr>
        <p:spPr>
          <a:xfrm>
            <a:off x="457200" y="1412776"/>
            <a:ext cx="8229600" cy="5184576"/>
          </a:xfrm>
        </p:spPr>
        <p:txBody>
          <a:bodyPr>
            <a:normAutofit fontScale="62500" lnSpcReduction="20000"/>
          </a:bodyPr>
          <a:lstStyle/>
          <a:p>
            <a:r>
              <a:rPr lang="en-GB" dirty="0" smtClean="0"/>
              <a:t>Commitment to learners' progress and achievement </a:t>
            </a:r>
            <a:endParaRPr lang="da-DK" dirty="0" smtClean="0"/>
          </a:p>
          <a:p>
            <a:r>
              <a:rPr lang="en-GB" dirty="0" smtClean="0"/>
              <a:t>Competence in a number of teaching/learning strategies </a:t>
            </a:r>
            <a:endParaRPr lang="da-DK" dirty="0" smtClean="0"/>
          </a:p>
          <a:p>
            <a:r>
              <a:rPr lang="en-GB" dirty="0" smtClean="0"/>
              <a:t>Competence in counselling learners and parents </a:t>
            </a:r>
            <a:endParaRPr lang="da-DK" dirty="0" smtClean="0"/>
          </a:p>
          <a:p>
            <a:r>
              <a:rPr lang="en-GB" dirty="0" smtClean="0"/>
              <a:t>Knowledge of the subject to be taught </a:t>
            </a:r>
            <a:endParaRPr lang="da-DK" dirty="0" smtClean="0"/>
          </a:p>
          <a:p>
            <a:r>
              <a:rPr lang="en-GB" dirty="0" smtClean="0"/>
              <a:t>Ability to communicate effectively with groups and individuals</a:t>
            </a:r>
            <a:endParaRPr lang="da-DK" dirty="0" smtClean="0"/>
          </a:p>
          <a:p>
            <a:r>
              <a:rPr lang="en-GB" dirty="0" smtClean="0"/>
              <a:t>Ability to create a climate conducive to learning </a:t>
            </a:r>
            <a:endParaRPr lang="da-DK" dirty="0" smtClean="0"/>
          </a:p>
          <a:p>
            <a:r>
              <a:rPr lang="en-GB" dirty="0" smtClean="0"/>
              <a:t>Ability to make use of e-learning and to integrate it into the learning environments </a:t>
            </a:r>
            <a:endParaRPr lang="da-DK" dirty="0" smtClean="0"/>
          </a:p>
          <a:p>
            <a:r>
              <a:rPr lang="en-GB" dirty="0" smtClean="0"/>
              <a:t>Ability to manage time effectively </a:t>
            </a:r>
            <a:endParaRPr lang="da-DK" dirty="0" smtClean="0"/>
          </a:p>
          <a:p>
            <a:r>
              <a:rPr lang="en-GB" dirty="0" smtClean="0"/>
              <a:t>Ability to reflect upon and evaluate one's own performance </a:t>
            </a:r>
            <a:endParaRPr lang="da-DK" dirty="0" smtClean="0"/>
          </a:p>
          <a:p>
            <a:r>
              <a:rPr lang="en-GB" dirty="0" smtClean="0"/>
              <a:t>Awareness of the need for continuous professional development </a:t>
            </a:r>
            <a:endParaRPr lang="da-DK" dirty="0" smtClean="0"/>
          </a:p>
          <a:p>
            <a:r>
              <a:rPr lang="en-GB" dirty="0" smtClean="0"/>
              <a:t>Ability to assess the outcomes of learning and learners' achievements </a:t>
            </a:r>
            <a:endParaRPr lang="da-DK" dirty="0" smtClean="0"/>
          </a:p>
          <a:p>
            <a:r>
              <a:rPr lang="da-DK" dirty="0" smtClean="0"/>
              <a:t>Competence in collaborative problem solving </a:t>
            </a:r>
          </a:p>
          <a:p>
            <a:r>
              <a:rPr lang="en-GB" dirty="0" smtClean="0"/>
              <a:t>Ability to respond to the diverse needs of learners </a:t>
            </a:r>
            <a:endParaRPr lang="da-DK" dirty="0" smtClean="0"/>
          </a:p>
          <a:p>
            <a:r>
              <a:rPr lang="en-GB" dirty="0" smtClean="0"/>
              <a:t>Ability to improve the teaching/learning environment </a:t>
            </a:r>
            <a:endParaRPr lang="da-DK" dirty="0" smtClean="0"/>
          </a:p>
          <a:p>
            <a:r>
              <a:rPr lang="en-GB" dirty="0" smtClean="0"/>
              <a:t>Ability to adjust the curriculum to a specific educational context</a:t>
            </a:r>
            <a:endParaRPr lang="da-DK"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936104"/>
          </a:xfrm>
        </p:spPr>
        <p:txBody>
          <a:bodyPr/>
          <a:lstStyle/>
          <a:p>
            <a:r>
              <a:rPr lang="en-GB" dirty="0" smtClean="0"/>
              <a:t>A model of learning progression</a:t>
            </a:r>
            <a:endParaRPr lang="da-DK" dirty="0"/>
          </a:p>
        </p:txBody>
      </p:sp>
      <p:sp>
        <p:nvSpPr>
          <p:cNvPr id="3" name="Pladsholder til indhold 2"/>
          <p:cNvSpPr>
            <a:spLocks noGrp="1"/>
          </p:cNvSpPr>
          <p:nvPr>
            <p:ph idx="1"/>
          </p:nvPr>
        </p:nvSpPr>
        <p:spPr>
          <a:xfrm>
            <a:off x="457200" y="1052736"/>
            <a:ext cx="8229600" cy="5616624"/>
          </a:xfrm>
        </p:spPr>
        <p:txBody>
          <a:bodyPr>
            <a:normAutofit fontScale="47500" lnSpcReduction="20000"/>
          </a:bodyPr>
          <a:lstStyle/>
          <a:p>
            <a:r>
              <a:rPr lang="en-US" sz="3800" dirty="0" smtClean="0"/>
              <a:t>Ability to identify and acquire relevant knowledge (skills) through  observation, thinking and imagination</a:t>
            </a:r>
            <a:endParaRPr lang="da-DK" sz="3800" dirty="0" smtClean="0"/>
          </a:p>
          <a:p>
            <a:r>
              <a:rPr lang="en-US" sz="3800" dirty="0" smtClean="0"/>
              <a:t>Ability to express/exercise relevant knowledge (skills)</a:t>
            </a:r>
            <a:endParaRPr lang="da-DK" sz="3800" dirty="0" smtClean="0"/>
          </a:p>
          <a:p>
            <a:r>
              <a:rPr lang="en-US" sz="3800" dirty="0" smtClean="0"/>
              <a:t>Ability to categorize, differentiate, and combine relevant knowledge (skills)</a:t>
            </a:r>
            <a:endParaRPr lang="da-DK" sz="3800" dirty="0" smtClean="0"/>
          </a:p>
          <a:p>
            <a:r>
              <a:rPr lang="en-US" sz="3800" dirty="0" smtClean="0"/>
              <a:t>Ability to contextualize, analyze and synthesize knowledge (skills) by using images, concepts, models and theories</a:t>
            </a:r>
            <a:endParaRPr lang="da-DK" sz="3800" dirty="0" smtClean="0"/>
          </a:p>
          <a:p>
            <a:r>
              <a:rPr lang="en-US" sz="3800" dirty="0" smtClean="0"/>
              <a:t>Ability to reflect on knowledge: its creation, foundations, reliability and validity</a:t>
            </a:r>
            <a:endParaRPr lang="da-DK" sz="3800" dirty="0" smtClean="0"/>
          </a:p>
          <a:p>
            <a:r>
              <a:rPr lang="en-US" sz="3800" dirty="0" smtClean="0"/>
              <a:t>Ability to assess the practical uses and theoretical implications of knowledge </a:t>
            </a:r>
            <a:endParaRPr lang="da-DK" sz="3800" dirty="0" smtClean="0"/>
          </a:p>
          <a:p>
            <a:r>
              <a:rPr lang="en-US" sz="3800" dirty="0" smtClean="0"/>
              <a:t>Ability to reflect on the values and interests connected with knowledge</a:t>
            </a:r>
            <a:endParaRPr lang="da-DK" sz="3800" dirty="0" smtClean="0"/>
          </a:p>
          <a:p>
            <a:r>
              <a:rPr lang="en-US" sz="3800" dirty="0" smtClean="0"/>
              <a:t>Ability to reflect on one’s own and others’ cognitive and normative preferences in the selection and filtering of knowledge </a:t>
            </a:r>
            <a:endParaRPr lang="da-DK" sz="3800" dirty="0" smtClean="0"/>
          </a:p>
          <a:p>
            <a:r>
              <a:rPr lang="en-US" sz="3800" dirty="0" smtClean="0"/>
              <a:t>Ability to generate new understandings and expressions of knowledge on the basis of observation, thinking and imagination (creativity)</a:t>
            </a:r>
          </a:p>
          <a:p>
            <a:pPr>
              <a:buNone/>
            </a:pPr>
            <a:endParaRPr lang="da-DK" sz="3800" dirty="0" smtClean="0"/>
          </a:p>
          <a:p>
            <a:r>
              <a:rPr lang="en-US" sz="3800" dirty="0" smtClean="0"/>
              <a:t>Ability to use knowledge (skills) in substantiating and giving reasons for educational action</a:t>
            </a:r>
            <a:endParaRPr lang="da-DK" sz="3800" dirty="0" smtClean="0"/>
          </a:p>
          <a:p>
            <a:r>
              <a:rPr lang="en-US" sz="3800" dirty="0" smtClean="0"/>
              <a:t>Ability to distinguish between the epistemologies of theory and practice</a:t>
            </a:r>
            <a:endParaRPr lang="da-DK" sz="3800" dirty="0" smtClean="0"/>
          </a:p>
          <a:p>
            <a:r>
              <a:rPr lang="en-US" sz="3800" dirty="0" smtClean="0"/>
              <a:t>Ability to express/exercise their knowledge (skills) in educational practice taking into account subject matter, pupils’ potential, learning circumstances and social aims of education </a:t>
            </a:r>
            <a:endParaRPr lang="da-DK" sz="3800" dirty="0" smtClean="0"/>
          </a:p>
          <a:p>
            <a:pPr>
              <a:buNone/>
            </a:pPr>
            <a:endParaRPr lang="da-DK"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88640"/>
            <a:ext cx="8229600" cy="1008112"/>
          </a:xfrm>
        </p:spPr>
        <p:txBody>
          <a:bodyPr/>
          <a:lstStyle/>
          <a:p>
            <a:r>
              <a:rPr lang="en-GB" dirty="0" smtClean="0"/>
              <a:t>EU Tuning, educational sciences</a:t>
            </a:r>
            <a:endParaRPr lang="da-DK" dirty="0"/>
          </a:p>
        </p:txBody>
      </p:sp>
      <p:sp>
        <p:nvSpPr>
          <p:cNvPr id="3" name="Pladsholder til indhold 2"/>
          <p:cNvSpPr>
            <a:spLocks noGrp="1"/>
          </p:cNvSpPr>
          <p:nvPr>
            <p:ph idx="1"/>
          </p:nvPr>
        </p:nvSpPr>
        <p:spPr>
          <a:xfrm>
            <a:off x="457200" y="1196752"/>
            <a:ext cx="8229600" cy="5400600"/>
          </a:xfrm>
        </p:spPr>
        <p:txBody>
          <a:bodyPr>
            <a:normAutofit fontScale="62500" lnSpcReduction="20000"/>
          </a:bodyPr>
          <a:lstStyle/>
          <a:p>
            <a:r>
              <a:rPr lang="en-US" dirty="0" smtClean="0"/>
              <a:t>Ability to analyze educational concepts, theories and issues of policy in a systematic way</a:t>
            </a:r>
            <a:endParaRPr lang="da-DK" dirty="0" smtClean="0"/>
          </a:p>
          <a:p>
            <a:r>
              <a:rPr lang="en-US" dirty="0" smtClean="0"/>
              <a:t>Ability to identify potential connections between aspects of subject knowledge and their application in educational policies and contexts</a:t>
            </a:r>
            <a:endParaRPr lang="da-DK" dirty="0" smtClean="0"/>
          </a:p>
          <a:p>
            <a:r>
              <a:rPr lang="en-US" dirty="0" smtClean="0"/>
              <a:t>Ability to reflect on one’s own values system</a:t>
            </a:r>
            <a:endParaRPr lang="da-DK" dirty="0" smtClean="0"/>
          </a:p>
          <a:p>
            <a:r>
              <a:rPr lang="en-US" dirty="0" smtClean="0"/>
              <a:t>Ability to question concepts and theories encountered in Education Sc.</a:t>
            </a:r>
            <a:endParaRPr lang="da-DK" dirty="0" smtClean="0"/>
          </a:p>
          <a:p>
            <a:r>
              <a:rPr lang="en-US" dirty="0" smtClean="0"/>
              <a:t>Ability to recognize the diversity of learners and the complexities of the learning process</a:t>
            </a:r>
            <a:endParaRPr lang="da-DK" dirty="0" smtClean="0"/>
          </a:p>
          <a:p>
            <a:r>
              <a:rPr lang="en-US" dirty="0" smtClean="0"/>
              <a:t>Awareness of the different contexts in which learning can take place</a:t>
            </a:r>
            <a:endParaRPr lang="da-DK" dirty="0" smtClean="0"/>
          </a:p>
          <a:p>
            <a:r>
              <a:rPr lang="en-US" dirty="0" smtClean="0"/>
              <a:t>Awareness of the different roles of participants in the learning process</a:t>
            </a:r>
            <a:endParaRPr lang="da-DK" dirty="0" smtClean="0"/>
          </a:p>
          <a:p>
            <a:r>
              <a:rPr lang="en-US" dirty="0" smtClean="0"/>
              <a:t>Understanding of the structures and purposes of educational systems</a:t>
            </a:r>
            <a:endParaRPr lang="da-DK" dirty="0" smtClean="0"/>
          </a:p>
          <a:p>
            <a:r>
              <a:rPr lang="en-US" dirty="0" smtClean="0"/>
              <a:t>Ability to do educational research in different contexts</a:t>
            </a:r>
            <a:endParaRPr lang="da-DK" dirty="0" smtClean="0"/>
          </a:p>
          <a:p>
            <a:r>
              <a:rPr lang="en-US" dirty="0" smtClean="0"/>
              <a:t>Counseling skills</a:t>
            </a:r>
            <a:endParaRPr lang="da-DK" dirty="0" smtClean="0"/>
          </a:p>
          <a:p>
            <a:r>
              <a:rPr lang="en-US" dirty="0" smtClean="0"/>
              <a:t>Ability to manage projects for school improvement/development</a:t>
            </a:r>
            <a:endParaRPr lang="da-DK" dirty="0" smtClean="0"/>
          </a:p>
          <a:p>
            <a:r>
              <a:rPr lang="en-US" dirty="0" smtClean="0"/>
              <a:t>Ability to manage educational programs</a:t>
            </a:r>
            <a:endParaRPr lang="da-DK" dirty="0" smtClean="0"/>
          </a:p>
          <a:p>
            <a:r>
              <a:rPr lang="en-US" dirty="0" smtClean="0"/>
              <a:t>Ability to evaluate educational programs/materials</a:t>
            </a:r>
            <a:endParaRPr lang="da-DK" dirty="0" smtClean="0"/>
          </a:p>
          <a:p>
            <a:r>
              <a:rPr lang="en-US" dirty="0" smtClean="0"/>
              <a:t>Ability to foresee new educational needs and demands</a:t>
            </a:r>
            <a:endParaRPr lang="da-DK" dirty="0" smtClean="0"/>
          </a:p>
          <a:p>
            <a:r>
              <a:rPr lang="en-US" dirty="0" smtClean="0"/>
              <a:t>Ability to lead or coordinate multidisciplinary educational teams</a:t>
            </a:r>
            <a:endParaRPr lang="da-DK"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DPU, Educational sociology</a:t>
            </a:r>
            <a:endParaRPr lang="da-DK" dirty="0"/>
          </a:p>
        </p:txBody>
      </p:sp>
      <p:sp>
        <p:nvSpPr>
          <p:cNvPr id="3" name="Pladsholder til indhold 2"/>
          <p:cNvSpPr>
            <a:spLocks noGrp="1"/>
          </p:cNvSpPr>
          <p:nvPr>
            <p:ph idx="1"/>
          </p:nvPr>
        </p:nvSpPr>
        <p:spPr>
          <a:xfrm>
            <a:off x="457200" y="1412776"/>
            <a:ext cx="8229600" cy="4968552"/>
          </a:xfrm>
        </p:spPr>
        <p:txBody>
          <a:bodyPr>
            <a:normAutofit fontScale="77500" lnSpcReduction="20000"/>
          </a:bodyPr>
          <a:lstStyle/>
          <a:p>
            <a:r>
              <a:rPr lang="en-GB" dirty="0" smtClean="0"/>
              <a:t>Analyse and assess into the social origins, relations, and importance of education, educational systems and educational programmes internationally, nationally, institutionally, organisationally and at the level of interaction</a:t>
            </a:r>
            <a:endParaRPr lang="da-DK" dirty="0" smtClean="0"/>
          </a:p>
          <a:p>
            <a:r>
              <a:rPr lang="en-GB" dirty="0" smtClean="0"/>
              <a:t>Analyse and assess educational-sociological problems connected with the various spheres of society, with educational policy and public management, with institu­tions and schools and with socialisation in relation to ways of life, class, gender, ethnicity or locality</a:t>
            </a:r>
            <a:r>
              <a:rPr lang="en-GB" b="1" dirty="0" smtClean="0"/>
              <a:t> </a:t>
            </a:r>
            <a:endParaRPr lang="da-DK" dirty="0" smtClean="0"/>
          </a:p>
          <a:p>
            <a:r>
              <a:rPr lang="en-GB" dirty="0" smtClean="0"/>
              <a:t>Analyse and assess differences and similarities in development trends in education and educational policy in cross-national contexts on the basis of empirical results and drawing on religious, cultural, social, economic and political perspectives</a:t>
            </a:r>
            <a:endParaRPr lang="da-DK" dirty="0" smtClean="0"/>
          </a:p>
          <a:p>
            <a:endParaRPr lang="da-DK"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Citizenship Education at school in EU 1</a:t>
            </a:r>
            <a:endParaRPr lang="da-DK" dirty="0"/>
          </a:p>
        </p:txBody>
      </p:sp>
      <p:sp>
        <p:nvSpPr>
          <p:cNvPr id="3" name="Pladsholder til indhold 2"/>
          <p:cNvSpPr>
            <a:spLocks noGrp="1"/>
          </p:cNvSpPr>
          <p:nvPr>
            <p:ph idx="1"/>
          </p:nvPr>
        </p:nvSpPr>
        <p:spPr/>
        <p:txBody>
          <a:bodyPr>
            <a:normAutofit fontScale="85000" lnSpcReduction="20000"/>
          </a:bodyPr>
          <a:lstStyle/>
          <a:p>
            <a:r>
              <a:rPr lang="en-GB" dirty="0" smtClean="0"/>
              <a:t>learning about social, political and civic institutions, as well as human rights;</a:t>
            </a:r>
          </a:p>
          <a:p>
            <a:r>
              <a:rPr lang="en-GB" dirty="0" smtClean="0"/>
              <a:t> the study of conditions under which people may live harmoniously together, social issues and ongoing social problems;</a:t>
            </a:r>
          </a:p>
          <a:p>
            <a:r>
              <a:rPr lang="en-GB" dirty="0" smtClean="0"/>
              <a:t> teaching young people about national constitutions so that they are better prepared to exercise their rights and responsibilities;</a:t>
            </a:r>
          </a:p>
          <a:p>
            <a:r>
              <a:rPr lang="en-GB" dirty="0" smtClean="0"/>
              <a:t> promoting recognition of the cultural and historical heritage;</a:t>
            </a:r>
          </a:p>
          <a:p>
            <a:r>
              <a:rPr lang="en-GB" dirty="0" smtClean="0"/>
              <a:t> promoting recognition of the cultural and linguistic diversity of society.</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Citizenship Education at school in EU 2 critical thinking; attitudes an values</a:t>
            </a:r>
            <a:endParaRPr lang="da-DK" dirty="0"/>
          </a:p>
        </p:txBody>
      </p:sp>
      <p:sp>
        <p:nvSpPr>
          <p:cNvPr id="3" name="Pladsholder til indhold 2"/>
          <p:cNvSpPr>
            <a:spLocks noGrp="1"/>
          </p:cNvSpPr>
          <p:nvPr>
            <p:ph idx="1"/>
          </p:nvPr>
        </p:nvSpPr>
        <p:spPr>
          <a:xfrm>
            <a:off x="457200" y="1556792"/>
            <a:ext cx="8229600" cy="4968552"/>
          </a:xfrm>
        </p:spPr>
        <p:txBody>
          <a:bodyPr>
            <a:normAutofit fontScale="70000" lnSpcReduction="20000"/>
          </a:bodyPr>
          <a:lstStyle/>
          <a:p>
            <a:r>
              <a:rPr lang="en-GB" dirty="0" smtClean="0"/>
              <a:t>acquiring the skills needed to participate actively in public life;</a:t>
            </a:r>
          </a:p>
          <a:p>
            <a:r>
              <a:rPr lang="en-GB" dirty="0" smtClean="0"/>
              <a:t> developing recognition of and respect for oneself and others with a view to achieving greater mutual understanding;</a:t>
            </a:r>
          </a:p>
          <a:p>
            <a:r>
              <a:rPr lang="en-GB" dirty="0" smtClean="0"/>
              <a:t> acquiring social and moral responsibility, including self-confidence, and learning to behave responsibly towards others;</a:t>
            </a:r>
          </a:p>
          <a:p>
            <a:r>
              <a:rPr lang="en-GB" dirty="0" smtClean="0"/>
              <a:t> strengthening a spirit of solidarity;</a:t>
            </a:r>
          </a:p>
          <a:p>
            <a:r>
              <a:rPr lang="en-GB" dirty="0" smtClean="0"/>
              <a:t> the construction of values, with due regard for differing social perspectives and points of view;</a:t>
            </a:r>
          </a:p>
          <a:p>
            <a:r>
              <a:rPr lang="en-GB" dirty="0" smtClean="0"/>
              <a:t> learning to listen and resolve conflicts peacefully;</a:t>
            </a:r>
          </a:p>
          <a:p>
            <a:r>
              <a:rPr lang="en-GB" dirty="0" smtClean="0"/>
              <a:t> learning to contribute to a safe environment;</a:t>
            </a:r>
          </a:p>
          <a:p>
            <a:r>
              <a:rPr lang="en-GB" dirty="0" smtClean="0"/>
              <a:t> developing more effective strategies for fighting racism and xenophobia.</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fontScale="90000"/>
          </a:bodyPr>
          <a:lstStyle/>
          <a:p>
            <a:r>
              <a:rPr lang="en-GB" dirty="0" smtClean="0"/>
              <a:t>Citizenship Education at school in EU 3 active participation</a:t>
            </a:r>
            <a:endParaRPr lang="en-GB" dirty="0"/>
          </a:p>
        </p:txBody>
      </p:sp>
      <p:sp>
        <p:nvSpPr>
          <p:cNvPr id="3" name="Pladsholder til indhold 2"/>
          <p:cNvSpPr>
            <a:spLocks noGrp="1"/>
          </p:cNvSpPr>
          <p:nvPr>
            <p:ph idx="1"/>
          </p:nvPr>
        </p:nvSpPr>
        <p:spPr/>
        <p:txBody>
          <a:bodyPr>
            <a:normAutofit fontScale="85000" lnSpcReduction="10000"/>
          </a:bodyPr>
          <a:lstStyle/>
          <a:p>
            <a:r>
              <a:rPr lang="en-GB" dirty="0" smtClean="0"/>
              <a:t>enabling them to become more involved in the community at large (at international, national, local and school levels);</a:t>
            </a:r>
          </a:p>
          <a:p>
            <a:r>
              <a:rPr lang="en-GB" dirty="0" smtClean="0"/>
              <a:t> offering them practical experience of democracy at school;</a:t>
            </a:r>
          </a:p>
          <a:p>
            <a:r>
              <a:rPr lang="en-GB" dirty="0" smtClean="0"/>
              <a:t> developing their capacity to engage with each other;</a:t>
            </a:r>
          </a:p>
          <a:p>
            <a:r>
              <a:rPr lang="en-GB" dirty="0" smtClean="0"/>
              <a:t> encouraging pupils to develop project initiatives in conjunction with other organisations (such as community associations, public bodies and international organisations), as well as projects</a:t>
            </a:r>
          </a:p>
          <a:p>
            <a:r>
              <a:rPr lang="en-GB" dirty="0" smtClean="0"/>
              <a:t>involving other communities.</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512168"/>
          </a:xfrm>
        </p:spPr>
        <p:txBody>
          <a:bodyPr>
            <a:normAutofit fontScale="90000"/>
          </a:bodyPr>
          <a:lstStyle/>
          <a:p>
            <a:r>
              <a:rPr lang="en-GB" dirty="0" smtClean="0"/>
              <a:t>National impediments to a European teacher education – the case of Denmark</a:t>
            </a:r>
            <a:br>
              <a:rPr lang="en-GB" dirty="0" smtClean="0"/>
            </a:br>
            <a:endParaRPr lang="da-DK" dirty="0"/>
          </a:p>
        </p:txBody>
      </p:sp>
      <p:sp>
        <p:nvSpPr>
          <p:cNvPr id="3" name="Pladsholder til indhold 2"/>
          <p:cNvSpPr>
            <a:spLocks noGrp="1"/>
          </p:cNvSpPr>
          <p:nvPr>
            <p:ph idx="1"/>
          </p:nvPr>
        </p:nvSpPr>
        <p:spPr>
          <a:xfrm>
            <a:off x="457200" y="1988840"/>
            <a:ext cx="8229600" cy="4464496"/>
          </a:xfrm>
        </p:spPr>
        <p:txBody>
          <a:bodyPr>
            <a:normAutofit/>
          </a:bodyPr>
          <a:lstStyle/>
          <a:p>
            <a:r>
              <a:rPr lang="en-GB" dirty="0" smtClean="0"/>
              <a:t>Why national politics resist EU initiatives</a:t>
            </a:r>
          </a:p>
          <a:p>
            <a:r>
              <a:rPr lang="en-GB" dirty="0" smtClean="0"/>
              <a:t>Historical cleavages – liberal communitarism and social democratic reformism; stability and development</a:t>
            </a:r>
          </a:p>
          <a:p>
            <a:r>
              <a:rPr lang="en-GB" dirty="0" smtClean="0"/>
              <a:t>The current issue – competence development, citizenship, and democracy</a:t>
            </a:r>
          </a:p>
          <a:p>
            <a:r>
              <a:rPr lang="en-GB" dirty="0" smtClean="0"/>
              <a:t>The institutional and organizational set-up</a:t>
            </a:r>
          </a:p>
          <a:p>
            <a:r>
              <a:rPr lang="en-GB" dirty="0" smtClean="0"/>
              <a:t>Neoliberal limits to educational development?</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The division of labour and its dilemmas</a:t>
            </a:r>
            <a:r>
              <a:rPr lang="en-GB" sz="5400" dirty="0" smtClean="0"/>
              <a:t> </a:t>
            </a:r>
            <a:endParaRPr lang="da-DK" dirty="0"/>
          </a:p>
        </p:txBody>
      </p:sp>
      <p:sp>
        <p:nvSpPr>
          <p:cNvPr id="3" name="Pladsholder til indhold 2"/>
          <p:cNvSpPr>
            <a:spLocks noGrp="1"/>
          </p:cNvSpPr>
          <p:nvPr>
            <p:ph idx="1"/>
          </p:nvPr>
        </p:nvSpPr>
        <p:spPr/>
        <p:txBody>
          <a:bodyPr>
            <a:normAutofit/>
          </a:bodyPr>
          <a:lstStyle/>
          <a:p>
            <a:pPr marL="1409700" lvl="2" indent="-495300"/>
            <a:r>
              <a:rPr lang="en-GB" sz="3200" dirty="0" smtClean="0"/>
              <a:t>Community, differentiation and inequality</a:t>
            </a:r>
          </a:p>
          <a:p>
            <a:pPr marL="1409700" lvl="2" indent="-495300"/>
            <a:r>
              <a:rPr lang="en-GB" sz="3200" dirty="0" smtClean="0"/>
              <a:t>Society as NOT an organism</a:t>
            </a:r>
          </a:p>
          <a:p>
            <a:pPr marL="1866900" lvl="3" indent="-495300"/>
            <a:r>
              <a:rPr lang="en-GB" sz="2800" dirty="0" smtClean="0"/>
              <a:t>Structure and reproduction</a:t>
            </a:r>
          </a:p>
          <a:p>
            <a:pPr marL="1866900" lvl="3" indent="-495300"/>
            <a:r>
              <a:rPr lang="en-GB" sz="2800" dirty="0" smtClean="0"/>
              <a:t>Human agency and change</a:t>
            </a:r>
          </a:p>
          <a:p>
            <a:pPr marL="1409700" lvl="2" indent="-495300"/>
            <a:r>
              <a:rPr lang="en-GB" sz="3200" dirty="0" smtClean="0"/>
              <a:t>The issues of social integration</a:t>
            </a:r>
          </a:p>
          <a:p>
            <a:pPr marL="1866900" lvl="3" indent="-495300"/>
            <a:r>
              <a:rPr lang="en-GB" sz="2800" dirty="0" smtClean="0"/>
              <a:t>Solidarity within groups</a:t>
            </a:r>
          </a:p>
          <a:p>
            <a:pPr marL="1866900" lvl="3" indent="-495300"/>
            <a:r>
              <a:rPr lang="en-GB" sz="2800" dirty="0" smtClean="0"/>
              <a:t>Solidarity among “strangers”</a:t>
            </a:r>
          </a:p>
          <a:p>
            <a:endParaRPr lang="da-DK"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Historical cleavages in Danish teacher education</a:t>
            </a:r>
            <a:endParaRPr lang="en-GB" dirty="0"/>
          </a:p>
        </p:txBody>
      </p:sp>
      <p:sp>
        <p:nvSpPr>
          <p:cNvPr id="3" name="Pladsholder til indhold 2"/>
          <p:cNvSpPr>
            <a:spLocks noGrp="1"/>
          </p:cNvSpPr>
          <p:nvPr>
            <p:ph idx="1"/>
          </p:nvPr>
        </p:nvSpPr>
        <p:spPr>
          <a:xfrm>
            <a:off x="457200" y="1600200"/>
            <a:ext cx="8229600" cy="4997152"/>
          </a:xfrm>
        </p:spPr>
        <p:txBody>
          <a:bodyPr>
            <a:normAutofit/>
          </a:bodyPr>
          <a:lstStyle/>
          <a:p>
            <a:r>
              <a:rPr lang="en-GB" dirty="0" smtClean="0"/>
              <a:t>Stability or change – social order or competence development</a:t>
            </a:r>
          </a:p>
          <a:p>
            <a:r>
              <a:rPr lang="en-GB" dirty="0" smtClean="0"/>
              <a:t>The vicarage and the state college</a:t>
            </a:r>
          </a:p>
          <a:p>
            <a:r>
              <a:rPr lang="en-GB" dirty="0" smtClean="0"/>
              <a:t>Academic and social reform or local community</a:t>
            </a:r>
          </a:p>
          <a:p>
            <a:r>
              <a:rPr lang="en-GB" dirty="0" smtClean="0"/>
              <a:t>Culture or democracy</a:t>
            </a:r>
          </a:p>
          <a:p>
            <a:r>
              <a:rPr lang="en-GB" dirty="0" smtClean="0"/>
              <a:t>Academic achievement or personal development</a:t>
            </a:r>
          </a:p>
          <a:p>
            <a:r>
              <a:rPr lang="en-GB" dirty="0" smtClean="0"/>
              <a:t>Competence development or citizenship</a:t>
            </a:r>
          </a:p>
          <a:p>
            <a:endParaRPr lang="en-GB" dirty="0" smtClean="0"/>
          </a:p>
          <a:p>
            <a:endParaRPr lang="en-GB" dirty="0" smtClean="0"/>
          </a:p>
          <a:p>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Teacher competence in Denmark</a:t>
            </a:r>
            <a:endParaRPr lang="en-GB" dirty="0"/>
          </a:p>
        </p:txBody>
      </p:sp>
      <p:sp>
        <p:nvSpPr>
          <p:cNvPr id="3" name="Pladsholder til indhold 2"/>
          <p:cNvSpPr>
            <a:spLocks noGrp="1"/>
          </p:cNvSpPr>
          <p:nvPr>
            <p:ph idx="1"/>
          </p:nvPr>
        </p:nvSpPr>
        <p:spPr>
          <a:xfrm>
            <a:off x="457200" y="1412776"/>
            <a:ext cx="8229600" cy="5112568"/>
          </a:xfrm>
        </p:spPr>
        <p:txBody>
          <a:bodyPr>
            <a:normAutofit fontScale="70000" lnSpcReduction="20000"/>
          </a:bodyPr>
          <a:lstStyle/>
          <a:p>
            <a:r>
              <a:rPr lang="en-GB" dirty="0" smtClean="0"/>
              <a:t>Through the education and in preparation for her professional work as a teacher in the school, the student should </a:t>
            </a:r>
          </a:p>
          <a:p>
            <a:r>
              <a:rPr lang="en-GB" dirty="0" smtClean="0"/>
              <a:t>1) acquire theoretical and practical competences to collect, analyze, order, select and communicate knowledge on the basis of the methods of the various subjects and in accordance with the professional aims of the education</a:t>
            </a:r>
          </a:p>
          <a:p>
            <a:r>
              <a:rPr lang="en-GB" dirty="0" smtClean="0"/>
              <a:t>2) learn to plan, assess and evaluate, develop, practice and cooperate on teaching utilizing her theoretical and practical competencies</a:t>
            </a:r>
          </a:p>
          <a:p>
            <a:r>
              <a:rPr lang="en-GB" dirty="0" smtClean="0"/>
              <a:t>3) obtain didactical insight in the school subjects in a close interplay with the pedagogical subjects and school practice, qualifying her to found her teaching on the aims of the school as well as of the particular subjects; on important aspects of societal development; and on the individual pupil’s needs, potentials and learning conditions</a:t>
            </a:r>
            <a:endParaRPr lang="da-DK"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Citizenship in Denmark</a:t>
            </a:r>
            <a:endParaRPr lang="en-GB" dirty="0"/>
          </a:p>
        </p:txBody>
      </p:sp>
      <p:sp>
        <p:nvSpPr>
          <p:cNvPr id="3" name="Pladsholder til indhold 2"/>
          <p:cNvSpPr>
            <a:spLocks noGrp="1"/>
          </p:cNvSpPr>
          <p:nvPr>
            <p:ph idx="1"/>
          </p:nvPr>
        </p:nvSpPr>
        <p:spPr>
          <a:xfrm>
            <a:off x="457200" y="1412776"/>
            <a:ext cx="8229600" cy="5184576"/>
          </a:xfrm>
        </p:spPr>
        <p:txBody>
          <a:bodyPr>
            <a:normAutofit fontScale="77500" lnSpcReduction="20000"/>
          </a:bodyPr>
          <a:lstStyle/>
          <a:p>
            <a:pPr hangingPunct="0">
              <a:buNone/>
            </a:pPr>
            <a:r>
              <a:rPr lang="en-GB" dirty="0" smtClean="0"/>
              <a:t>  - It is the aim that the teacher students acquire competences</a:t>
            </a:r>
            <a:endParaRPr lang="da-DK" dirty="0" smtClean="0"/>
          </a:p>
          <a:p>
            <a:pPr>
              <a:buNone/>
            </a:pPr>
            <a:r>
              <a:rPr lang="en-GB" dirty="0" smtClean="0"/>
              <a:t>     a) to assess the influence of Christian religion and other philosophies of life on the structure of values in a European and Danish cultural context; </a:t>
            </a:r>
          </a:p>
          <a:p>
            <a:pPr>
              <a:buNone/>
            </a:pPr>
            <a:r>
              <a:rPr lang="en-GB" dirty="0" smtClean="0"/>
              <a:t>     b) to handle the educational goals of the school for the pupil as an individual as well as a Danish and world citizen </a:t>
            </a:r>
          </a:p>
          <a:p>
            <a:pPr>
              <a:buNone/>
            </a:pPr>
            <a:r>
              <a:rPr lang="en-GB" dirty="0" smtClean="0"/>
              <a:t>     c) to prepare the pupils of the school to participate in a society with equity, intellectual freedom and rule by the people </a:t>
            </a:r>
          </a:p>
          <a:p>
            <a:pPr>
              <a:buNone/>
            </a:pPr>
            <a:r>
              <a:rPr lang="en-GB" dirty="0" smtClean="0"/>
              <a:t>     d) to develop the pupils’ critical faculties and abilities to make judgments and act when meeting with new challenges and teach them to live together respecting each other’s values and norms</a:t>
            </a:r>
          </a:p>
          <a:p>
            <a:pPr>
              <a:buNone/>
            </a:pPr>
            <a:r>
              <a:rPr lang="en-GB" dirty="0" smtClean="0"/>
              <a:t>  - Two concepts of community (Beck/Dewey)</a:t>
            </a:r>
            <a:endParaRPr lang="da-DK"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The institutional and organizational set-up</a:t>
            </a:r>
            <a:endParaRPr lang="da-DK" dirty="0"/>
          </a:p>
        </p:txBody>
      </p:sp>
      <p:sp>
        <p:nvSpPr>
          <p:cNvPr id="3" name="Pladsholder til indhold 2"/>
          <p:cNvSpPr>
            <a:spLocks noGrp="1"/>
          </p:cNvSpPr>
          <p:nvPr>
            <p:ph idx="1"/>
          </p:nvPr>
        </p:nvSpPr>
        <p:spPr/>
        <p:txBody>
          <a:bodyPr/>
          <a:lstStyle/>
          <a:p>
            <a:r>
              <a:rPr lang="en-GB" dirty="0" smtClean="0"/>
              <a:t>A non-university based, non-research based teacher education (at the bachelor level)</a:t>
            </a:r>
          </a:p>
          <a:p>
            <a:r>
              <a:rPr lang="en-GB" dirty="0" smtClean="0"/>
              <a:t>An “integrated” model – school subjects, educational subjects and school practice</a:t>
            </a:r>
          </a:p>
          <a:p>
            <a:r>
              <a:rPr lang="en-GB" dirty="0" smtClean="0"/>
              <a:t>A decentralized, small-unit teacher education</a:t>
            </a:r>
          </a:p>
          <a:p>
            <a:r>
              <a:rPr lang="en-GB" dirty="0" smtClean="0"/>
              <a:t>A “lean” education – neo-liberal limits to world championship</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426170"/>
          </a:xfrm>
        </p:spPr>
        <p:txBody>
          <a:bodyPr>
            <a:normAutofit fontScale="90000"/>
          </a:bodyPr>
          <a:lstStyle/>
          <a:p>
            <a:r>
              <a:rPr lang="en-GB" dirty="0" smtClean="0"/>
              <a:t>Teacher expertise – the “real” challenges to teacher education</a:t>
            </a:r>
            <a:br>
              <a:rPr lang="en-GB" dirty="0" smtClean="0"/>
            </a:br>
            <a:endParaRPr lang="da-DK" dirty="0"/>
          </a:p>
        </p:txBody>
      </p:sp>
      <p:sp>
        <p:nvSpPr>
          <p:cNvPr id="3" name="Pladsholder til indhold 2"/>
          <p:cNvSpPr>
            <a:spLocks noGrp="1"/>
          </p:cNvSpPr>
          <p:nvPr>
            <p:ph idx="1"/>
          </p:nvPr>
        </p:nvSpPr>
        <p:spPr>
          <a:xfrm>
            <a:off x="457200" y="1600200"/>
            <a:ext cx="8229600" cy="4853136"/>
          </a:xfrm>
        </p:spPr>
        <p:txBody>
          <a:bodyPr>
            <a:normAutofit/>
          </a:bodyPr>
          <a:lstStyle/>
          <a:p>
            <a:r>
              <a:rPr lang="en-GB" dirty="0" smtClean="0"/>
              <a:t>Three levels of educational professionalism – the theory and practice relationship</a:t>
            </a:r>
          </a:p>
          <a:p>
            <a:r>
              <a:rPr lang="en-GB" dirty="0" smtClean="0"/>
              <a:t>The issue of “pedagogy” – between pupil and society</a:t>
            </a:r>
          </a:p>
          <a:p>
            <a:r>
              <a:rPr lang="en-GB" dirty="0" smtClean="0"/>
              <a:t>The issue of subject and subject didactics expertise</a:t>
            </a:r>
          </a:p>
          <a:p>
            <a:r>
              <a:rPr lang="en-GB" dirty="0" smtClean="0"/>
              <a:t>The challenge of democratic citizenship in Europe – the unresolved problems and the role of education: an example </a:t>
            </a:r>
          </a:p>
          <a:p>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Three levels of educational professionalism (Durkheim)</a:t>
            </a:r>
            <a:endParaRPr lang="da-DK" dirty="0"/>
          </a:p>
        </p:txBody>
      </p:sp>
      <p:sp>
        <p:nvSpPr>
          <p:cNvPr id="3" name="Pladsholder til indhold 2"/>
          <p:cNvSpPr>
            <a:spLocks noGrp="1"/>
          </p:cNvSpPr>
          <p:nvPr>
            <p:ph idx="1"/>
          </p:nvPr>
        </p:nvSpPr>
        <p:spPr/>
        <p:txBody>
          <a:bodyPr/>
          <a:lstStyle/>
          <a:p>
            <a:r>
              <a:rPr lang="en-GB" dirty="0" smtClean="0"/>
              <a:t>Educational practice</a:t>
            </a:r>
          </a:p>
          <a:p>
            <a:r>
              <a:rPr lang="en-GB" dirty="0" smtClean="0"/>
              <a:t>The theory of educational practice</a:t>
            </a:r>
          </a:p>
          <a:p>
            <a:r>
              <a:rPr lang="en-GB" dirty="0" smtClean="0"/>
              <a:t>Educational research</a:t>
            </a:r>
          </a:p>
          <a:p>
            <a:pPr>
              <a:buNone/>
            </a:pPr>
            <a:endParaRPr lang="da-DK"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Three models of the theory and practice relationship</a:t>
            </a:r>
            <a:endParaRPr lang="da-DK" dirty="0"/>
          </a:p>
        </p:txBody>
      </p:sp>
      <p:sp>
        <p:nvSpPr>
          <p:cNvPr id="3" name="Pladsholder til indhold 2"/>
          <p:cNvSpPr>
            <a:spLocks noGrp="1"/>
          </p:cNvSpPr>
          <p:nvPr>
            <p:ph idx="1"/>
          </p:nvPr>
        </p:nvSpPr>
        <p:spPr/>
        <p:txBody>
          <a:bodyPr/>
          <a:lstStyle/>
          <a:p>
            <a:r>
              <a:rPr lang="en-GB" dirty="0" smtClean="0"/>
              <a:t>Theory as opposition, prescription, and reconstruction</a:t>
            </a:r>
          </a:p>
          <a:p>
            <a:r>
              <a:rPr lang="en-GB" dirty="0" smtClean="0"/>
              <a:t>The </a:t>
            </a:r>
            <a:r>
              <a:rPr lang="en-GB" i="1" dirty="0" smtClean="0"/>
              <a:t>auditorium</a:t>
            </a:r>
            <a:r>
              <a:rPr lang="en-GB" dirty="0" smtClean="0"/>
              <a:t> model</a:t>
            </a:r>
            <a:r>
              <a:rPr lang="en-GB" i="1" dirty="0" smtClean="0"/>
              <a:t> </a:t>
            </a:r>
          </a:p>
          <a:p>
            <a:r>
              <a:rPr lang="en-GB" dirty="0" smtClean="0"/>
              <a:t>The</a:t>
            </a:r>
            <a:r>
              <a:rPr lang="en-GB" i="1" dirty="0" smtClean="0"/>
              <a:t> apprenticeship </a:t>
            </a:r>
            <a:r>
              <a:rPr lang="en-GB" dirty="0" smtClean="0"/>
              <a:t>model</a:t>
            </a:r>
          </a:p>
          <a:p>
            <a:r>
              <a:rPr lang="en-GB" dirty="0" smtClean="0"/>
              <a:t>The</a:t>
            </a:r>
            <a:r>
              <a:rPr lang="en-GB" i="1" dirty="0" smtClean="0"/>
              <a:t> laboratory </a:t>
            </a:r>
            <a:r>
              <a:rPr lang="en-GB" dirty="0" smtClean="0"/>
              <a:t>model</a:t>
            </a:r>
            <a:endParaRPr lang="da-DK"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The relationship between knowledge, skills, and competences</a:t>
            </a:r>
            <a:endParaRPr lang="da-DK" dirty="0"/>
          </a:p>
        </p:txBody>
      </p:sp>
      <p:sp>
        <p:nvSpPr>
          <p:cNvPr id="3" name="Pladsholder til indhold 2"/>
          <p:cNvSpPr>
            <a:spLocks noGrp="1"/>
          </p:cNvSpPr>
          <p:nvPr>
            <p:ph idx="1"/>
          </p:nvPr>
        </p:nvSpPr>
        <p:spPr/>
        <p:txBody>
          <a:bodyPr>
            <a:normAutofit fontScale="85000" lnSpcReduction="20000"/>
          </a:bodyPr>
          <a:lstStyle/>
          <a:p>
            <a:r>
              <a:rPr lang="en-US" dirty="0" smtClean="0"/>
              <a:t>A definition of competence: </a:t>
            </a:r>
            <a:r>
              <a:rPr lang="en-US" i="1" dirty="0" smtClean="0"/>
              <a:t>“The sum of all skills and qualities in combination with attitude and knowledge which defines the behavior which enables a person to successfully carry out a certain task at a certain level in certain surroundings” </a:t>
            </a:r>
            <a:r>
              <a:rPr lang="en-US" dirty="0" smtClean="0"/>
              <a:t>(</a:t>
            </a:r>
            <a:r>
              <a:rPr lang="en-US" dirty="0" err="1" smtClean="0"/>
              <a:t>Altet</a:t>
            </a:r>
            <a:r>
              <a:rPr lang="en-US" dirty="0" smtClean="0"/>
              <a:t>)</a:t>
            </a:r>
          </a:p>
          <a:p>
            <a:pPr lvl="0"/>
            <a:r>
              <a:rPr lang="en-GB" dirty="0" smtClean="0"/>
              <a:t>Knowledge reinvested into action, hence the fundamental role of the situations which give sense to knowledge</a:t>
            </a:r>
            <a:r>
              <a:rPr lang="da-DK" dirty="0" smtClean="0"/>
              <a:t> and </a:t>
            </a:r>
            <a:r>
              <a:rPr lang="en-GB" dirty="0" smtClean="0"/>
              <a:t>the importance of contexts in which the use of knowledge is relevant</a:t>
            </a:r>
          </a:p>
          <a:p>
            <a:pPr lvl="0"/>
            <a:r>
              <a:rPr lang="da-DK" dirty="0" smtClean="0"/>
              <a:t>T</a:t>
            </a:r>
            <a:r>
              <a:rPr lang="en-GB" dirty="0" smtClean="0"/>
              <a:t>he competences are neither conveyed, nor acquired, but constructed on and by the activity in a professional situation and context</a:t>
            </a:r>
          </a:p>
          <a:p>
            <a:endParaRPr lang="da-DK"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Pedagogy – Education is not learning</a:t>
            </a:r>
            <a:endParaRPr lang="en-GB" dirty="0"/>
          </a:p>
        </p:txBody>
      </p:sp>
      <p:sp>
        <p:nvSpPr>
          <p:cNvPr id="3" name="Pladsholder til indhold 2"/>
          <p:cNvSpPr>
            <a:spLocks noGrp="1"/>
          </p:cNvSpPr>
          <p:nvPr>
            <p:ph idx="1"/>
          </p:nvPr>
        </p:nvSpPr>
        <p:spPr/>
        <p:txBody>
          <a:bodyPr>
            <a:normAutofit lnSpcReduction="10000"/>
          </a:bodyPr>
          <a:lstStyle/>
          <a:p>
            <a:pPr>
              <a:lnSpc>
                <a:spcPct val="90000"/>
              </a:lnSpc>
            </a:pPr>
            <a:r>
              <a:rPr lang="en-GB" sz="2400" dirty="0" smtClean="0"/>
              <a:t>The dual reference of pedagogy</a:t>
            </a:r>
          </a:p>
          <a:p>
            <a:pPr lvl="1">
              <a:lnSpc>
                <a:spcPct val="90000"/>
              </a:lnSpc>
            </a:pPr>
            <a:r>
              <a:rPr lang="en-GB" sz="2000" dirty="0" smtClean="0"/>
              <a:t>The personal context</a:t>
            </a:r>
          </a:p>
          <a:p>
            <a:pPr lvl="1">
              <a:lnSpc>
                <a:spcPct val="90000"/>
              </a:lnSpc>
            </a:pPr>
            <a:r>
              <a:rPr lang="en-GB" sz="2000" dirty="0" smtClean="0"/>
              <a:t>The societal context (two perspectives)</a:t>
            </a:r>
          </a:p>
          <a:p>
            <a:pPr>
              <a:lnSpc>
                <a:spcPct val="90000"/>
              </a:lnSpc>
            </a:pPr>
            <a:r>
              <a:rPr lang="en-GB" sz="2400" dirty="0" smtClean="0"/>
              <a:t>The school is a social institution – not a supplier of services</a:t>
            </a:r>
          </a:p>
          <a:p>
            <a:pPr>
              <a:lnSpc>
                <a:spcPct val="90000"/>
              </a:lnSpc>
            </a:pPr>
            <a:r>
              <a:rPr lang="en-GB" sz="2400" dirty="0" smtClean="0"/>
              <a:t>Pedagogy connects the self and the social in a double way</a:t>
            </a:r>
          </a:p>
          <a:p>
            <a:pPr lvl="1">
              <a:lnSpc>
                <a:spcPct val="90000"/>
              </a:lnSpc>
            </a:pPr>
            <a:r>
              <a:rPr lang="en-GB" sz="2000" dirty="0" smtClean="0"/>
              <a:t>Qualification</a:t>
            </a:r>
          </a:p>
          <a:p>
            <a:pPr lvl="1">
              <a:lnSpc>
                <a:spcPct val="90000"/>
              </a:lnSpc>
            </a:pPr>
            <a:r>
              <a:rPr lang="en-GB" sz="2000" dirty="0" smtClean="0"/>
              <a:t>Integration</a:t>
            </a:r>
          </a:p>
          <a:p>
            <a:pPr>
              <a:lnSpc>
                <a:spcPct val="90000"/>
              </a:lnSpc>
            </a:pPr>
            <a:r>
              <a:rPr lang="en-GB" sz="2400" dirty="0" smtClean="0"/>
              <a:t>The teacher is an authorized expert in competence development</a:t>
            </a:r>
          </a:p>
          <a:p>
            <a:pPr>
              <a:lnSpc>
                <a:spcPct val="90000"/>
              </a:lnSpc>
            </a:pPr>
            <a:r>
              <a:rPr lang="en-GB" sz="2400" dirty="0" smtClean="0"/>
              <a:t>Competences are developed in dealing with content in a situation and a context</a:t>
            </a:r>
          </a:p>
          <a:p>
            <a:pPr>
              <a:lnSpc>
                <a:spcPct val="90000"/>
              </a:lnSpc>
            </a:pPr>
            <a:r>
              <a:rPr lang="en-GB" sz="2400" dirty="0" smtClean="0"/>
              <a:t>The educational relationship is established through dealing with  subject matter and issues </a:t>
            </a:r>
          </a:p>
          <a:p>
            <a:endParaRPr lang="da-DK"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GB" sz="3600" dirty="0" smtClean="0"/>
              <a:t>Pedagogy between pupil and society</a:t>
            </a:r>
            <a:endParaRPr lang="da-DK" sz="3600" dirty="0"/>
          </a:p>
        </p:txBody>
      </p:sp>
      <p:sp>
        <p:nvSpPr>
          <p:cNvPr id="3" name="Pladsholder til indhold 2"/>
          <p:cNvSpPr>
            <a:spLocks noGrp="1"/>
          </p:cNvSpPr>
          <p:nvPr>
            <p:ph idx="1"/>
          </p:nvPr>
        </p:nvSpPr>
        <p:spPr/>
        <p:txBody>
          <a:bodyPr/>
          <a:lstStyle/>
          <a:p>
            <a:r>
              <a:rPr lang="en-GB" dirty="0" smtClean="0"/>
              <a:t>The purpose (of institutionalized education)“is to ensure that as many as possible of each cohort or age group are able to acquire the </a:t>
            </a:r>
            <a:r>
              <a:rPr lang="en-GB" i="1" dirty="0" smtClean="0"/>
              <a:t>knowledge</a:t>
            </a:r>
            <a:r>
              <a:rPr lang="en-GB" dirty="0" smtClean="0"/>
              <a:t> that takes them </a:t>
            </a:r>
            <a:r>
              <a:rPr lang="en-GB" i="1" dirty="0" smtClean="0"/>
              <a:t>beyond their experience </a:t>
            </a:r>
            <a:r>
              <a:rPr lang="en-GB" dirty="0" smtClean="0"/>
              <a:t>and which they would be unlikely to have access to at home, at work or in the community” (Michael Young: Alternative educational futures for a knowledge society)</a:t>
            </a:r>
            <a:endParaRPr lang="da-D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080120"/>
          </a:xfrm>
        </p:spPr>
        <p:txBody>
          <a:bodyPr>
            <a:noAutofit/>
          </a:bodyPr>
          <a:lstStyle/>
          <a:p>
            <a:pPr lvl="2" algn="ctr" rtl="0">
              <a:spcBef>
                <a:spcPct val="0"/>
              </a:spcBef>
            </a:pPr>
            <a:r>
              <a:rPr lang="en-GB" sz="4000" dirty="0" smtClean="0"/>
              <a:t>The ambiguous role of state education</a:t>
            </a:r>
            <a:br>
              <a:rPr lang="en-GB" sz="4000" dirty="0" smtClean="0"/>
            </a:br>
            <a:endParaRPr lang="da-DK" sz="4000" dirty="0"/>
          </a:p>
        </p:txBody>
      </p:sp>
      <p:sp>
        <p:nvSpPr>
          <p:cNvPr id="3" name="Pladsholder til indhold 2"/>
          <p:cNvSpPr>
            <a:spLocks noGrp="1"/>
          </p:cNvSpPr>
          <p:nvPr>
            <p:ph idx="1"/>
          </p:nvPr>
        </p:nvSpPr>
        <p:spPr/>
        <p:txBody>
          <a:bodyPr/>
          <a:lstStyle/>
          <a:p>
            <a:r>
              <a:rPr lang="en-GB" dirty="0" smtClean="0"/>
              <a:t>Continuity and change</a:t>
            </a:r>
          </a:p>
          <a:p>
            <a:r>
              <a:rPr lang="en-GB" dirty="0" smtClean="0"/>
              <a:t>Differentiation and unity</a:t>
            </a:r>
          </a:p>
          <a:p>
            <a:r>
              <a:rPr lang="en-GB" dirty="0" smtClean="0"/>
              <a:t>Stability and development</a:t>
            </a:r>
          </a:p>
          <a:p>
            <a:r>
              <a:rPr lang="en-GB" dirty="0" smtClean="0"/>
              <a:t>Structure and human agency (creativity)</a:t>
            </a:r>
          </a:p>
          <a:p>
            <a:r>
              <a:rPr lang="en-GB" dirty="0" smtClean="0"/>
              <a:t>The “faith” in education</a:t>
            </a:r>
          </a:p>
          <a:p>
            <a:endParaRPr lang="da-DK"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1124744"/>
          </a:xfrm>
        </p:spPr>
        <p:txBody>
          <a:bodyPr>
            <a:normAutofit fontScale="90000"/>
          </a:bodyPr>
          <a:lstStyle/>
          <a:p>
            <a:r>
              <a:rPr lang="en-GB" dirty="0" smtClean="0"/>
              <a:t>Subject and subject didactics expert</a:t>
            </a:r>
            <a:r>
              <a:rPr lang="da-DK" dirty="0" smtClean="0"/>
              <a:t>ise</a:t>
            </a:r>
            <a:endParaRPr lang="da-DK" dirty="0"/>
          </a:p>
        </p:txBody>
      </p:sp>
      <p:sp>
        <p:nvSpPr>
          <p:cNvPr id="3" name="Pladsholder til indhold 2"/>
          <p:cNvSpPr>
            <a:spLocks noGrp="1"/>
          </p:cNvSpPr>
          <p:nvPr>
            <p:ph idx="1"/>
          </p:nvPr>
        </p:nvSpPr>
        <p:spPr>
          <a:xfrm>
            <a:off x="457200" y="1196752"/>
            <a:ext cx="8229600" cy="5472608"/>
          </a:xfrm>
        </p:spPr>
        <p:txBody>
          <a:bodyPr>
            <a:normAutofit/>
          </a:bodyPr>
          <a:lstStyle/>
          <a:p>
            <a:pPr>
              <a:lnSpc>
                <a:spcPct val="90000"/>
              </a:lnSpc>
            </a:pPr>
            <a:r>
              <a:rPr lang="en-GB" sz="2800" dirty="0" smtClean="0"/>
              <a:t>Expertise in subjects and subject didactics make for better learning results</a:t>
            </a:r>
          </a:p>
          <a:p>
            <a:pPr lvl="1">
              <a:lnSpc>
                <a:spcPct val="90000"/>
              </a:lnSpc>
            </a:pPr>
            <a:r>
              <a:rPr lang="en-GB" sz="2400" dirty="0" smtClean="0"/>
              <a:t>Through a more detailed handling of progression</a:t>
            </a:r>
          </a:p>
          <a:p>
            <a:pPr lvl="1">
              <a:lnSpc>
                <a:spcPct val="90000"/>
              </a:lnSpc>
            </a:pPr>
            <a:r>
              <a:rPr lang="en-GB" sz="2400" dirty="0" smtClean="0"/>
              <a:t>Through a more accurate handling of learners’ potentials and resources</a:t>
            </a:r>
          </a:p>
          <a:p>
            <a:pPr lvl="1">
              <a:lnSpc>
                <a:spcPct val="90000"/>
              </a:lnSpc>
            </a:pPr>
            <a:r>
              <a:rPr lang="en-GB" sz="2400" dirty="0" smtClean="0"/>
              <a:t>Through a more detailed selection of methods and contexts</a:t>
            </a:r>
          </a:p>
          <a:p>
            <a:pPr>
              <a:lnSpc>
                <a:spcPct val="90000"/>
              </a:lnSpc>
            </a:pPr>
            <a:r>
              <a:rPr lang="en-GB" sz="2800" dirty="0" smtClean="0"/>
              <a:t>Enthusiasm, involvement, and explicit identification of the elements of the teaching program make for better learning results</a:t>
            </a:r>
          </a:p>
          <a:p>
            <a:pPr>
              <a:lnSpc>
                <a:spcPct val="90000"/>
              </a:lnSpc>
            </a:pPr>
            <a:r>
              <a:rPr lang="en-GB" sz="2800" dirty="0" smtClean="0"/>
              <a:t>A content and task oriented focus and an open classroom climate make for better learning results</a:t>
            </a:r>
          </a:p>
          <a:p>
            <a:pPr>
              <a:lnSpc>
                <a:spcPct val="90000"/>
              </a:lnSpc>
            </a:pPr>
            <a:r>
              <a:rPr lang="en-GB" sz="2800" dirty="0" smtClean="0"/>
              <a:t>These factors are important for reducing inequality</a:t>
            </a:r>
          </a:p>
          <a:p>
            <a:pPr>
              <a:lnSpc>
                <a:spcPct val="90000"/>
              </a:lnSpc>
            </a:pPr>
            <a:endParaRPr lang="en-GB" sz="2800" dirty="0" smtClean="0"/>
          </a:p>
          <a:p>
            <a:endParaRPr lang="da-DK"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An example: democratic motivation</a:t>
            </a:r>
            <a:endParaRPr lang="en-GB" dirty="0"/>
          </a:p>
        </p:txBody>
      </p:sp>
      <p:graphicFrame>
        <p:nvGraphicFramePr>
          <p:cNvPr id="4" name="Pladsholder til indhold 3"/>
          <p:cNvGraphicFramePr>
            <a:graphicFrameLocks noGrp="1"/>
          </p:cNvGraphicFramePr>
          <p:nvPr>
            <p:ph idx="1"/>
          </p:nvPr>
        </p:nvGraphicFramePr>
        <p:xfrm>
          <a:off x="179512" y="1196752"/>
          <a:ext cx="8784976" cy="5472608"/>
        </p:xfrm>
        <a:graphic>
          <a:graphicData uri="http://schemas.openxmlformats.org/drawingml/2006/table">
            <a:tbl>
              <a:tblPr firstRow="1" bandRow="1">
                <a:tableStyleId>{5C22544A-7EE6-4342-B048-85BDC9FD1C3A}</a:tableStyleId>
              </a:tblPr>
              <a:tblGrid>
                <a:gridCol w="1098122"/>
                <a:gridCol w="1098122"/>
                <a:gridCol w="1098122"/>
                <a:gridCol w="1098122"/>
                <a:gridCol w="1098122"/>
                <a:gridCol w="1098122"/>
                <a:gridCol w="1098122"/>
                <a:gridCol w="1098122"/>
              </a:tblGrid>
              <a:tr h="684076">
                <a:tc>
                  <a:txBody>
                    <a:bodyPr/>
                    <a:lstStyle/>
                    <a:p>
                      <a:pPr>
                        <a:spcAft>
                          <a:spcPts val="0"/>
                        </a:spcAft>
                      </a:pP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Value of discussion</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Freq. of discussing soc.</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Pupil‘s school</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School’s d. responsiveness</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Freedom of opinion in class</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School topics tedious</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School empowers for demo.</a:t>
                      </a:r>
                      <a:endParaRPr lang="da-DK" sz="1200" dirty="0">
                        <a:latin typeface="Times New Roman"/>
                        <a:ea typeface="Times New Roman"/>
                        <a:cs typeface="Times New Roman"/>
                      </a:endParaRPr>
                    </a:p>
                  </a:txBody>
                  <a:tcPr marL="68580" marR="68580" marT="0" marB="0"/>
                </a:tc>
              </a:tr>
              <a:tr h="684076">
                <a:tc>
                  <a:txBody>
                    <a:bodyPr/>
                    <a:lstStyle/>
                    <a:p>
                      <a:pPr>
                        <a:spcAft>
                          <a:spcPts val="0"/>
                        </a:spcAft>
                      </a:pPr>
                      <a:r>
                        <a:rPr lang="en-GB" sz="1200" i="1" dirty="0">
                          <a:latin typeface="Times New Roman"/>
                          <a:ea typeface="Times New Roman"/>
                          <a:cs typeface="Times New Roman"/>
                        </a:rPr>
                        <a:t>Frequency of discussing soc.</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0.46***</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a:t>
                      </a: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r>
              <a:tr h="684076">
                <a:tc>
                  <a:txBody>
                    <a:bodyPr/>
                    <a:lstStyle/>
                    <a:p>
                      <a:pPr>
                        <a:spcAft>
                          <a:spcPts val="0"/>
                        </a:spcAft>
                      </a:pPr>
                      <a:r>
                        <a:rPr lang="en-GB" sz="1200" i="1" dirty="0">
                          <a:latin typeface="Times New Roman"/>
                          <a:ea typeface="Times New Roman"/>
                          <a:cs typeface="Times New Roman"/>
                        </a:rPr>
                        <a:t>Pupil’s school</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Insign.</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Insign.</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a:t>
                      </a: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r>
              <a:tr h="684076">
                <a:tc>
                  <a:txBody>
                    <a:bodyPr/>
                    <a:lstStyle/>
                    <a:p>
                      <a:pPr>
                        <a:spcAft>
                          <a:spcPts val="0"/>
                        </a:spcAft>
                      </a:pPr>
                      <a:r>
                        <a:rPr lang="en-GB" sz="1200" i="1" dirty="0">
                          <a:latin typeface="Times New Roman"/>
                          <a:ea typeface="Times New Roman"/>
                          <a:cs typeface="Times New Roman"/>
                        </a:rPr>
                        <a:t>School’s demo. responsiveness</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-0.28*</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corr. not c.**</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0.50***</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a:t>
                      </a: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r>
              <a:tr h="684076">
                <a:tc>
                  <a:txBody>
                    <a:bodyPr/>
                    <a:lstStyle/>
                    <a:p>
                      <a:pPr>
                        <a:spcAft>
                          <a:spcPts val="0"/>
                        </a:spcAft>
                      </a:pPr>
                      <a:r>
                        <a:rPr lang="en-GB" sz="1200" i="1" dirty="0">
                          <a:latin typeface="Times New Roman"/>
                          <a:ea typeface="Times New Roman"/>
                          <a:cs typeface="Times New Roman"/>
                        </a:rPr>
                        <a:t>Freedom of opinion in class</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0.22</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Insign.</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0.30***</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corr. not c.***</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a:t>
                      </a: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c>
                  <a:txBody>
                    <a:bodyPr/>
                    <a:lstStyle/>
                    <a:p>
                      <a:pPr>
                        <a:spcAft>
                          <a:spcPts val="0"/>
                        </a:spcAft>
                      </a:pPr>
                      <a:endParaRPr lang="da-DK" sz="1200" dirty="0">
                        <a:latin typeface="Times New Roman"/>
                        <a:ea typeface="Times New Roman"/>
                        <a:cs typeface="Times New Roman"/>
                      </a:endParaRPr>
                    </a:p>
                  </a:txBody>
                  <a:tcPr marL="68580" marR="68580" marT="0" marB="0"/>
                </a:tc>
              </a:tr>
              <a:tr h="684076">
                <a:tc>
                  <a:txBody>
                    <a:bodyPr/>
                    <a:lstStyle/>
                    <a:p>
                      <a:pPr>
                        <a:spcAft>
                          <a:spcPts val="0"/>
                        </a:spcAft>
                      </a:pPr>
                      <a:r>
                        <a:rPr lang="en-GB" sz="1200" i="1" dirty="0">
                          <a:latin typeface="Times New Roman"/>
                          <a:ea typeface="Times New Roman"/>
                          <a:cs typeface="Times New Roman"/>
                        </a:rPr>
                        <a:t>School topics  tedious</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0.44**</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0.27**</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corr. not c.**</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0.32**</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0.42***</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a:t>
                      </a:r>
                      <a:endParaRPr lang="da-DK" sz="1200" dirty="0">
                        <a:latin typeface="Times New Roman"/>
                        <a:ea typeface="Times New Roman"/>
                        <a:cs typeface="Times New Roman"/>
                      </a:endParaRPr>
                    </a:p>
                  </a:txBody>
                  <a:tcPr marL="68580" marR="68580" marT="0" marB="0"/>
                </a:tc>
                <a:tc>
                  <a:txBody>
                    <a:bodyPr/>
                    <a:lstStyle/>
                    <a:p>
                      <a:pPr>
                        <a:spcAft>
                          <a:spcPts val="0"/>
                        </a:spcAft>
                      </a:pPr>
                      <a:endParaRPr lang="en-GB" sz="1200" dirty="0">
                        <a:latin typeface="Times New Roman"/>
                        <a:ea typeface="Times New Roman"/>
                        <a:cs typeface="Times New Roman"/>
                      </a:endParaRPr>
                    </a:p>
                  </a:txBody>
                  <a:tcPr marL="68580" marR="68580" marT="0" marB="0"/>
                </a:tc>
              </a:tr>
              <a:tr h="684076">
                <a:tc>
                  <a:txBody>
                    <a:bodyPr/>
                    <a:lstStyle/>
                    <a:p>
                      <a:pPr>
                        <a:spcAft>
                          <a:spcPts val="0"/>
                        </a:spcAft>
                      </a:pPr>
                      <a:r>
                        <a:rPr lang="en-GB" sz="1200" i="1" dirty="0">
                          <a:latin typeface="Times New Roman"/>
                          <a:ea typeface="Times New Roman"/>
                          <a:cs typeface="Times New Roman"/>
                        </a:rPr>
                        <a:t>School empowers for democracy</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0.48***</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0.26***</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corr. not c.**</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Insign.</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0.32**</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0.23</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a:t>
                      </a:r>
                      <a:endParaRPr lang="da-DK" sz="1200" dirty="0">
                        <a:latin typeface="Times New Roman"/>
                        <a:ea typeface="Times New Roman"/>
                        <a:cs typeface="Times New Roman"/>
                      </a:endParaRPr>
                    </a:p>
                  </a:txBody>
                  <a:tcPr marL="68580" marR="68580" marT="0" marB="0"/>
                </a:tc>
              </a:tr>
              <a:tr h="684076">
                <a:tc>
                  <a:txBody>
                    <a:bodyPr/>
                    <a:lstStyle/>
                    <a:p>
                      <a:pPr>
                        <a:spcAft>
                          <a:spcPts val="0"/>
                        </a:spcAft>
                      </a:pPr>
                      <a:r>
                        <a:rPr lang="en-GB" sz="1200" i="1" dirty="0">
                          <a:latin typeface="Times New Roman"/>
                          <a:ea typeface="Times New Roman"/>
                          <a:cs typeface="Times New Roman"/>
                        </a:rPr>
                        <a:t>Interest in politics</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0.50***</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corr. not c.**</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corr. not c.**</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Insign.</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Insign.</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0.32**</a:t>
                      </a:r>
                      <a:endParaRPr lang="da-DK" sz="1200" dirty="0">
                        <a:latin typeface="Times New Roman"/>
                        <a:ea typeface="Times New Roman"/>
                        <a:cs typeface="Times New Roman"/>
                      </a:endParaRPr>
                    </a:p>
                  </a:txBody>
                  <a:tcPr marL="68580" marR="68580" marT="0" marB="0"/>
                </a:tc>
                <a:tc>
                  <a:txBody>
                    <a:bodyPr/>
                    <a:lstStyle/>
                    <a:p>
                      <a:pPr>
                        <a:spcAft>
                          <a:spcPts val="0"/>
                        </a:spcAft>
                      </a:pPr>
                      <a:r>
                        <a:rPr lang="en-GB" sz="1200" dirty="0">
                          <a:latin typeface="Times New Roman"/>
                          <a:ea typeface="Times New Roman"/>
                          <a:cs typeface="Times New Roman"/>
                        </a:rPr>
                        <a:t>0.41***</a:t>
                      </a:r>
                      <a:endParaRPr lang="da-DK" sz="1200" dirty="0">
                        <a:latin typeface="Times New Roman"/>
                        <a:ea typeface="Times New Roman"/>
                        <a:cs typeface="Times New Roman"/>
                      </a:endParaRPr>
                    </a:p>
                  </a:txBody>
                  <a:tcPr marL="68580" marR="68580" marT="0" marB="0"/>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A </a:t>
            </a:r>
            <a:r>
              <a:rPr lang="en-GB" dirty="0" err="1" smtClean="0"/>
              <a:t>Gramscian</a:t>
            </a:r>
            <a:r>
              <a:rPr lang="da-DK" dirty="0" smtClean="0"/>
              <a:t> ”outroduction”</a:t>
            </a:r>
            <a:endParaRPr lang="da-DK" dirty="0"/>
          </a:p>
        </p:txBody>
      </p:sp>
      <p:sp>
        <p:nvSpPr>
          <p:cNvPr id="3" name="Pladsholder til indhold 2"/>
          <p:cNvSpPr>
            <a:spLocks noGrp="1"/>
          </p:cNvSpPr>
          <p:nvPr>
            <p:ph idx="1"/>
          </p:nvPr>
        </p:nvSpPr>
        <p:spPr>
          <a:xfrm>
            <a:off x="457200" y="1340768"/>
            <a:ext cx="8229600" cy="4968552"/>
          </a:xfrm>
        </p:spPr>
        <p:txBody>
          <a:bodyPr>
            <a:normAutofit/>
          </a:bodyPr>
          <a:lstStyle/>
          <a:p>
            <a:pPr>
              <a:buNone/>
            </a:pPr>
            <a:r>
              <a:rPr lang="en-GB" dirty="0" smtClean="0"/>
              <a:t>    - </a:t>
            </a:r>
            <a:r>
              <a:rPr lang="en-GB" sz="2800" dirty="0" smtClean="0"/>
              <a:t>The critique of what we are is at one and the same time the historical analysis of the limits that are imposed on us and an experiment with the possibility of going beyond them. (…) I do not know whether it must be said today that the critical task still entails faith in Enlightenment; I continue to think that this task requires work on our limits, that is, a patient labour giving form to our impatience for liberty (Foucault,</a:t>
            </a:r>
            <a:r>
              <a:rPr lang="en-GB" sz="2800" i="1" dirty="0" smtClean="0"/>
              <a:t> What is enlightenment?, </a:t>
            </a:r>
            <a:r>
              <a:rPr lang="en-GB" sz="2800" dirty="0" smtClean="0"/>
              <a:t>1984)</a:t>
            </a:r>
          </a:p>
          <a:p>
            <a:pPr>
              <a:buNone/>
            </a:pPr>
            <a:r>
              <a:rPr lang="en-GB" sz="2800" dirty="0" smtClean="0"/>
              <a:t>    - School makes the largest difference to those that it cares least for! Differences can make a difference!</a:t>
            </a:r>
          </a:p>
          <a:p>
            <a:pPr>
              <a:buNone/>
            </a:pPr>
            <a:endParaRPr lang="da-DK" b="1" dirty="0" smtClean="0"/>
          </a:p>
          <a:p>
            <a:endParaRPr lang="da-DK"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Topics for discussion part 3</a:t>
            </a:r>
            <a:endParaRPr lang="en-GB" dirty="0"/>
          </a:p>
        </p:txBody>
      </p:sp>
      <p:sp>
        <p:nvSpPr>
          <p:cNvPr id="3" name="Pladsholder til indhold 2"/>
          <p:cNvSpPr>
            <a:spLocks noGrp="1"/>
          </p:cNvSpPr>
          <p:nvPr>
            <p:ph idx="1"/>
          </p:nvPr>
        </p:nvSpPr>
        <p:spPr/>
        <p:txBody>
          <a:bodyPr/>
          <a:lstStyle/>
          <a:p>
            <a:r>
              <a:rPr lang="en-GB" dirty="0" smtClean="0"/>
              <a:t>The proper level of defining teacher competences</a:t>
            </a:r>
          </a:p>
          <a:p>
            <a:r>
              <a:rPr lang="en-GB" dirty="0" smtClean="0"/>
              <a:t>The proper understanding of “pedagogy” and “education” – learner society relationship</a:t>
            </a:r>
          </a:p>
          <a:p>
            <a:r>
              <a:rPr lang="en-GB" dirty="0" smtClean="0"/>
              <a:t>The proper handling of theory and practice</a:t>
            </a:r>
          </a:p>
          <a:p>
            <a:r>
              <a:rPr lang="en-GB" dirty="0" smtClean="0"/>
              <a:t>Active citizenship as a realistic aim of school</a:t>
            </a:r>
          </a:p>
          <a:p>
            <a:r>
              <a:rPr lang="en-GB" dirty="0" smtClean="0"/>
              <a:t>The perspectives and chances of a common EU teacher education framework</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The great European conflicts and the quest for peace</a:t>
            </a:r>
            <a:endParaRPr lang="da-DK" dirty="0"/>
          </a:p>
        </p:txBody>
      </p:sp>
      <p:sp>
        <p:nvSpPr>
          <p:cNvPr id="3" name="Pladsholder til indhold 2"/>
          <p:cNvSpPr>
            <a:spLocks noGrp="1"/>
          </p:cNvSpPr>
          <p:nvPr>
            <p:ph idx="1"/>
          </p:nvPr>
        </p:nvSpPr>
        <p:spPr/>
        <p:txBody>
          <a:bodyPr>
            <a:normAutofit lnSpcReduction="10000"/>
          </a:bodyPr>
          <a:lstStyle/>
          <a:p>
            <a:pPr marL="1409700" lvl="2" indent="-495300"/>
            <a:r>
              <a:rPr lang="en-GB" sz="3200" dirty="0" smtClean="0"/>
              <a:t>Europe – a continent of changing conflicts: power play and vision</a:t>
            </a:r>
          </a:p>
          <a:p>
            <a:pPr marL="1409700" lvl="2" indent="-495300"/>
            <a:r>
              <a:rPr lang="en-GB" sz="3200" dirty="0" smtClean="0"/>
              <a:t>Interdependence as an impediment to large scale violence and war</a:t>
            </a:r>
          </a:p>
          <a:p>
            <a:pPr marL="1409700" lvl="2" indent="-495300"/>
            <a:r>
              <a:rPr lang="en-GB" sz="3200" dirty="0" smtClean="0"/>
              <a:t>Transactions and benefits as means of acquaintance, acceptance, and legitimacy</a:t>
            </a:r>
          </a:p>
          <a:p>
            <a:pPr marL="1409700" lvl="2" indent="-495300"/>
            <a:r>
              <a:rPr lang="en-GB" sz="3200" dirty="0" smtClean="0"/>
              <a:t>Pluralism or re-nationalization of the imagined community?</a:t>
            </a:r>
            <a:endParaRPr lang="da-DK" sz="3200" dirty="0" smtClean="0"/>
          </a:p>
          <a:p>
            <a:endParaRPr lang="da-D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354162"/>
          </a:xfrm>
        </p:spPr>
        <p:txBody>
          <a:bodyPr>
            <a:normAutofit fontScale="90000"/>
          </a:bodyPr>
          <a:lstStyle/>
          <a:p>
            <a:pPr lvl="1" algn="ctr" rtl="0">
              <a:spcBef>
                <a:spcPct val="0"/>
              </a:spcBef>
            </a:pPr>
            <a:r>
              <a:rPr lang="en-GB" sz="4400" dirty="0" smtClean="0"/>
              <a:t>The bourgeois revolutions and the idea of modernity </a:t>
            </a:r>
            <a:r>
              <a:rPr lang="en-GB" sz="3600" b="1" dirty="0" smtClean="0"/>
              <a:t/>
            </a:r>
            <a:br>
              <a:rPr lang="en-GB" sz="3600" b="1" dirty="0" smtClean="0"/>
            </a:br>
            <a:endParaRPr lang="da-DK" sz="3600" dirty="0"/>
          </a:p>
        </p:txBody>
      </p:sp>
      <p:sp>
        <p:nvSpPr>
          <p:cNvPr id="3" name="Pladsholder til indhold 2"/>
          <p:cNvSpPr>
            <a:spLocks noGrp="1"/>
          </p:cNvSpPr>
          <p:nvPr>
            <p:ph idx="1"/>
          </p:nvPr>
        </p:nvSpPr>
        <p:spPr/>
        <p:txBody>
          <a:bodyPr/>
          <a:lstStyle/>
          <a:p>
            <a:pPr marL="1409700" lvl="2" indent="-495300"/>
            <a:endParaRPr lang="en-GB" sz="3200" dirty="0" smtClean="0"/>
          </a:p>
          <a:p>
            <a:pPr marL="1409700" lvl="2" indent="-495300"/>
            <a:r>
              <a:rPr lang="en-GB" sz="3200" dirty="0" smtClean="0"/>
              <a:t>Modernity as an epoch</a:t>
            </a:r>
          </a:p>
          <a:p>
            <a:pPr marL="1409700" lvl="2" indent="-495300"/>
            <a:r>
              <a:rPr lang="en-GB" sz="3200" dirty="0" smtClean="0"/>
              <a:t>Modernity as a utopian idea – the promises</a:t>
            </a:r>
          </a:p>
          <a:p>
            <a:pPr marL="1409700" lvl="2" indent="-495300"/>
            <a:r>
              <a:rPr lang="en-GB" sz="3200" dirty="0" smtClean="0"/>
              <a:t>The institutionalization of modernity</a:t>
            </a:r>
          </a:p>
          <a:p>
            <a:pPr marL="1409700" lvl="2" indent="-495300"/>
            <a:r>
              <a:rPr lang="en-GB" sz="3200" dirty="0" smtClean="0"/>
              <a:t>The Janus head of modernity – the threats</a:t>
            </a:r>
            <a:endParaRPr lang="da-DK" sz="3200" dirty="0" smtClean="0"/>
          </a:p>
          <a:p>
            <a:endParaRPr lang="da-D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marL="1168400" lvl="1" indent="-711200" algn="ctr"/>
            <a:r>
              <a:rPr lang="en-GB" sz="4000" dirty="0" smtClean="0"/>
              <a:t>Modernity – the visions</a:t>
            </a:r>
          </a:p>
        </p:txBody>
      </p:sp>
      <p:sp>
        <p:nvSpPr>
          <p:cNvPr id="3" name="Pladsholder til indhold 2"/>
          <p:cNvSpPr>
            <a:spLocks noGrp="1"/>
          </p:cNvSpPr>
          <p:nvPr>
            <p:ph idx="1"/>
          </p:nvPr>
        </p:nvSpPr>
        <p:spPr/>
        <p:txBody>
          <a:bodyPr/>
          <a:lstStyle/>
          <a:p>
            <a:pPr marL="1409700" lvl="2" indent="-495300"/>
            <a:r>
              <a:rPr lang="en-GB" sz="3200" dirty="0" smtClean="0"/>
              <a:t>Freedom, equality and brotherhood</a:t>
            </a:r>
          </a:p>
          <a:p>
            <a:pPr marL="1409700" lvl="2" indent="-495300"/>
            <a:r>
              <a:rPr lang="en-GB" sz="3200" dirty="0" smtClean="0"/>
              <a:t>The rule by the people – monist and pluralist versions</a:t>
            </a:r>
          </a:p>
          <a:p>
            <a:pPr marL="1409700" lvl="2" indent="-495300"/>
            <a:r>
              <a:rPr lang="en-GB" sz="3200" dirty="0" smtClean="0"/>
              <a:t>Enlightenment, rationalism, reflexivity</a:t>
            </a:r>
          </a:p>
          <a:p>
            <a:pPr marL="1409700" lvl="2" indent="-495300"/>
            <a:r>
              <a:rPr lang="en-GB" sz="3200" dirty="0" smtClean="0"/>
              <a:t>Universalism</a:t>
            </a:r>
          </a:p>
          <a:p>
            <a:pPr marL="1409700" lvl="2" indent="-495300"/>
            <a:r>
              <a:rPr lang="en-GB" sz="3200" dirty="0" smtClean="0"/>
              <a:t>Progress through action</a:t>
            </a:r>
          </a:p>
          <a:p>
            <a:pPr marL="1409700" lvl="2" indent="-495300"/>
            <a:r>
              <a:rPr lang="en-GB" sz="3200" dirty="0" smtClean="0"/>
              <a:t>Democracy as an educational program and a mode of cooperation and learning</a:t>
            </a:r>
            <a:endParaRPr lang="da-DK" sz="3200" dirty="0" smtClean="0"/>
          </a:p>
          <a:p>
            <a:endParaRPr lang="da-D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Modernity – the institutionalization process</a:t>
            </a:r>
            <a:endParaRPr lang="da-DK" dirty="0"/>
          </a:p>
        </p:txBody>
      </p:sp>
      <p:sp>
        <p:nvSpPr>
          <p:cNvPr id="3" name="Pladsholder til indhold 2"/>
          <p:cNvSpPr>
            <a:spLocks noGrp="1"/>
          </p:cNvSpPr>
          <p:nvPr>
            <p:ph idx="1"/>
          </p:nvPr>
        </p:nvSpPr>
        <p:spPr/>
        <p:txBody>
          <a:bodyPr>
            <a:normAutofit fontScale="92500" lnSpcReduction="20000"/>
          </a:bodyPr>
          <a:lstStyle/>
          <a:p>
            <a:r>
              <a:rPr lang="en-GB" dirty="0" smtClean="0"/>
              <a:t>The concept of institutionalization</a:t>
            </a:r>
          </a:p>
          <a:p>
            <a:r>
              <a:rPr lang="en-GB" dirty="0" smtClean="0"/>
              <a:t>State power and social control – models</a:t>
            </a:r>
          </a:p>
          <a:p>
            <a:pPr lvl="1"/>
            <a:r>
              <a:rPr lang="en-GB" sz="2400" dirty="0" smtClean="0"/>
              <a:t>The liberal state</a:t>
            </a:r>
          </a:p>
          <a:p>
            <a:pPr lvl="1"/>
            <a:r>
              <a:rPr lang="en-GB" sz="2400" dirty="0" smtClean="0"/>
              <a:t>The social (and one-party) state</a:t>
            </a:r>
          </a:p>
          <a:p>
            <a:pPr lvl="1"/>
            <a:r>
              <a:rPr lang="en-GB" sz="2400" dirty="0" smtClean="0"/>
              <a:t>The neo-liberal (and neo-conservative) state </a:t>
            </a:r>
          </a:p>
          <a:p>
            <a:r>
              <a:rPr lang="en-GB" dirty="0" smtClean="0"/>
              <a:t>The changing reality of community</a:t>
            </a:r>
          </a:p>
          <a:p>
            <a:r>
              <a:rPr lang="en-GB" dirty="0" smtClean="0"/>
              <a:t>The evolvement of the concept of citizenship</a:t>
            </a:r>
          </a:p>
          <a:p>
            <a:r>
              <a:rPr lang="en-GB" dirty="0" smtClean="0"/>
              <a:t>Nationalism as institutionalization of politics, cultural identity and territory</a:t>
            </a:r>
          </a:p>
          <a:p>
            <a:r>
              <a:rPr lang="en-GB" dirty="0" smtClean="0"/>
              <a:t>Education as institutionalization</a:t>
            </a:r>
          </a:p>
          <a:p>
            <a:endParaRPr lang="en-GB" dirty="0" smtClean="0"/>
          </a:p>
          <a:p>
            <a:endParaRPr lang="da-DK" dirty="0"/>
          </a:p>
        </p:txBody>
      </p:sp>
    </p:spTree>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TotalTime>
  <Words>3900</Words>
  <Application>Microsoft Office PowerPoint</Application>
  <PresentationFormat>On-screen Show (4:3)</PresentationFormat>
  <Paragraphs>378</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Kontortema</vt:lpstr>
      <vt:lpstr>The Promises of Modernity – Perspectives on National and Transnational Modernity in an Age of Globalization </vt:lpstr>
      <vt:lpstr>The Promises of Modernity</vt:lpstr>
      <vt:lpstr>The idea of Modern Europe: three sources</vt:lpstr>
      <vt:lpstr>The division of labour and its dilemmas </vt:lpstr>
      <vt:lpstr>The ambiguous role of state education </vt:lpstr>
      <vt:lpstr>The great European conflicts and the quest for peace</vt:lpstr>
      <vt:lpstr>The bourgeois revolutions and the idea of modernity  </vt:lpstr>
      <vt:lpstr>Modernity – the visions</vt:lpstr>
      <vt:lpstr>Modernity – the institutionalization process</vt:lpstr>
      <vt:lpstr>The Janus head of modernity – the unfulfilled promises as threats </vt:lpstr>
      <vt:lpstr>Globalization and the recasting of modernity</vt:lpstr>
      <vt:lpstr>Education and the vision of modernity</vt:lpstr>
      <vt:lpstr>Topics for discussion part 1</vt:lpstr>
      <vt:lpstr>European Union Visions of education since the Lisbon Declaration</vt:lpstr>
      <vt:lpstr>European Union Visions of education since the Lisbon Declaration 1</vt:lpstr>
      <vt:lpstr>European Union educational policy and meta-policy – historical view</vt:lpstr>
      <vt:lpstr>The early phase – before the 1990’s </vt:lpstr>
      <vt:lpstr>The take off – LLL as a political lever</vt:lpstr>
      <vt:lpstr>Edith Cresson on active supranational citizenship</vt:lpstr>
      <vt:lpstr>The Lisbon Declaration and beyond </vt:lpstr>
      <vt:lpstr>Convergence through educational governance  </vt:lpstr>
      <vt:lpstr>The accountability-ensemble</vt:lpstr>
      <vt:lpstr>Criticisms</vt:lpstr>
      <vt:lpstr>Competence development for competitiveness on a global scale </vt:lpstr>
      <vt:lpstr>The EU Tuning project distinguishes three types of “generic” competences</vt:lpstr>
      <vt:lpstr>Criticisms 1</vt:lpstr>
      <vt:lpstr>Criticisms 2</vt:lpstr>
      <vt:lpstr>Globalization, nationalism, and the EU conception of  active citizenship</vt:lpstr>
      <vt:lpstr>Topics for discussion part 2</vt:lpstr>
      <vt:lpstr>European Union Visions since the Lisbon Declaration 2</vt:lpstr>
      <vt:lpstr>EU defined teacher qualifications </vt:lpstr>
      <vt:lpstr>EU Tuning project, teacher competences</vt:lpstr>
      <vt:lpstr>A model of learning progression</vt:lpstr>
      <vt:lpstr>EU Tuning, educational sciences</vt:lpstr>
      <vt:lpstr>DPU, Educational sociology</vt:lpstr>
      <vt:lpstr>Citizenship Education at school in EU 1</vt:lpstr>
      <vt:lpstr>Citizenship Education at school in EU 2 critical thinking; attitudes an values</vt:lpstr>
      <vt:lpstr>Citizenship Education at school in EU 3 active participation</vt:lpstr>
      <vt:lpstr>National impediments to a European teacher education – the case of Denmark </vt:lpstr>
      <vt:lpstr>Historical cleavages in Danish teacher education</vt:lpstr>
      <vt:lpstr>Teacher competence in Denmark</vt:lpstr>
      <vt:lpstr>Citizenship in Denmark</vt:lpstr>
      <vt:lpstr>The institutional and organizational set-up</vt:lpstr>
      <vt:lpstr>Teacher expertise – the “real” challenges to teacher education </vt:lpstr>
      <vt:lpstr>Three levels of educational professionalism (Durkheim)</vt:lpstr>
      <vt:lpstr>Three models of the theory and practice relationship</vt:lpstr>
      <vt:lpstr>The relationship between knowledge, skills, and competences</vt:lpstr>
      <vt:lpstr>Pedagogy – Education is not learning</vt:lpstr>
      <vt:lpstr>Pedagogy between pupil and society</vt:lpstr>
      <vt:lpstr>Subject and subject didactics expertise</vt:lpstr>
      <vt:lpstr>An example: democratic motivation</vt:lpstr>
      <vt:lpstr>A Gramscian ”outroduction”</vt:lpstr>
      <vt:lpstr>Topics for discussion part 3</vt:lpstr>
    </vt:vector>
  </TitlesOfParts>
  <Company>DPU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Hans Christian Dorf</dc:creator>
  <cp:lastModifiedBy>Vartotojas</cp:lastModifiedBy>
  <cp:revision>212</cp:revision>
  <dcterms:created xsi:type="dcterms:W3CDTF">2010-07-12T10:30:54Z</dcterms:created>
  <dcterms:modified xsi:type="dcterms:W3CDTF">2010-07-14T05:58:36Z</dcterms:modified>
</cp:coreProperties>
</file>